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413" r:id="rId6"/>
    <p:sldId id="415" r:id="rId7"/>
    <p:sldId id="259" r:id="rId8"/>
    <p:sldId id="260" r:id="rId9"/>
    <p:sldId id="257" r:id="rId10"/>
    <p:sldId id="401" r:id="rId11"/>
    <p:sldId id="403" r:id="rId12"/>
    <p:sldId id="402" r:id="rId13"/>
    <p:sldId id="268" r:id="rId14"/>
    <p:sldId id="318" r:id="rId15"/>
    <p:sldId id="404" r:id="rId16"/>
    <p:sldId id="358" r:id="rId17"/>
    <p:sldId id="426" r:id="rId18"/>
    <p:sldId id="390" r:id="rId19"/>
    <p:sldId id="408" r:id="rId20"/>
    <p:sldId id="410" r:id="rId21"/>
    <p:sldId id="424" r:id="rId22"/>
    <p:sldId id="425" r:id="rId23"/>
    <p:sldId id="406" r:id="rId24"/>
    <p:sldId id="384" r:id="rId25"/>
    <p:sldId id="427" r:id="rId26"/>
    <p:sldId id="428" r:id="rId27"/>
    <p:sldId id="429" r:id="rId28"/>
    <p:sldId id="381" r:id="rId29"/>
    <p:sldId id="419" r:id="rId30"/>
    <p:sldId id="420" r:id="rId31"/>
    <p:sldId id="368" r:id="rId32"/>
    <p:sldId id="421" r:id="rId33"/>
    <p:sldId id="422" r:id="rId34"/>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77C4A-04DE-48C5-A908-4EAAB91D1273}" v="468" dt="2021-09-14T15:53:24.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70" autoAdjust="0"/>
  </p:normalViewPr>
  <p:slideViewPr>
    <p:cSldViewPr>
      <p:cViewPr varScale="1">
        <p:scale>
          <a:sx n="85" d="100"/>
          <a:sy n="85" d="100"/>
        </p:scale>
        <p:origin x="13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E2E03-9580-414B-ADFF-D9D815D42587}" type="doc">
      <dgm:prSet loTypeId="urn:microsoft.com/office/officeart/2005/8/layout/pyramid1" loCatId="pyramid" qsTypeId="urn:microsoft.com/office/officeart/2005/8/quickstyle/simple1" qsCatId="simple" csTypeId="urn:microsoft.com/office/officeart/2005/8/colors/accent1_3" csCatId="accent1" phldr="1"/>
      <dgm:spPr/>
    </dgm:pt>
    <dgm:pt modelId="{5E021B3B-4D57-4220-9CDA-828D07BE3854}">
      <dgm:prSet phldrT="[Text]"/>
      <dgm:spPr/>
      <dgm:t>
        <a:bodyPr/>
        <a:lstStyle/>
        <a:p>
          <a:r>
            <a:rPr lang="en-GB" dirty="0"/>
            <a:t>Tier 5 Bespoke Support 3: CASY counselling</a:t>
          </a:r>
        </a:p>
      </dgm:t>
    </dgm:pt>
    <dgm:pt modelId="{C7623EEA-625F-4060-83D6-F12DBDBF935B}" type="parTrans" cxnId="{E9FFC33B-B98E-4EFC-BEAD-6FF9CC50B28E}">
      <dgm:prSet/>
      <dgm:spPr/>
      <dgm:t>
        <a:bodyPr/>
        <a:lstStyle/>
        <a:p>
          <a:endParaRPr lang="en-GB"/>
        </a:p>
      </dgm:t>
    </dgm:pt>
    <dgm:pt modelId="{1884FD90-9E1C-443E-8901-8406177BFED7}" type="sibTrans" cxnId="{E9FFC33B-B98E-4EFC-BEAD-6FF9CC50B28E}">
      <dgm:prSet/>
      <dgm:spPr/>
      <dgm:t>
        <a:bodyPr/>
        <a:lstStyle/>
        <a:p>
          <a:endParaRPr lang="en-GB"/>
        </a:p>
      </dgm:t>
    </dgm:pt>
    <dgm:pt modelId="{CC16EFB9-55F9-4137-A9D4-63B8A9A30EE2}">
      <dgm:prSet phldrT="[Text]"/>
      <dgm:spPr/>
      <dgm:t>
        <a:bodyPr/>
        <a:lstStyle/>
        <a:p>
          <a:r>
            <a:rPr lang="en-GB" dirty="0"/>
            <a:t>Tier 4 Bespoke Support 2: External services e.g. CAMHS, Healthy Minds, TAC, Early Help</a:t>
          </a:r>
        </a:p>
      </dgm:t>
    </dgm:pt>
    <dgm:pt modelId="{C703945E-26EE-41D0-85BD-9C8860A2CC6C}" type="parTrans" cxnId="{5DE1FEAE-3F7A-48A9-8ED9-2BBD5FCC154C}">
      <dgm:prSet/>
      <dgm:spPr/>
      <dgm:t>
        <a:bodyPr/>
        <a:lstStyle/>
        <a:p>
          <a:endParaRPr lang="en-GB"/>
        </a:p>
      </dgm:t>
    </dgm:pt>
    <dgm:pt modelId="{3ACB24DC-1AAF-4E97-ADFA-D5EE03E2A227}" type="sibTrans" cxnId="{5DE1FEAE-3F7A-48A9-8ED9-2BBD5FCC154C}">
      <dgm:prSet/>
      <dgm:spPr/>
      <dgm:t>
        <a:bodyPr/>
        <a:lstStyle/>
        <a:p>
          <a:endParaRPr lang="en-GB"/>
        </a:p>
      </dgm:t>
    </dgm:pt>
    <dgm:pt modelId="{7AE8AC65-C201-4F9D-9934-0837302468BF}">
      <dgm:prSet phldrT="[Text]"/>
      <dgm:spPr/>
      <dgm:t>
        <a:bodyPr/>
        <a:lstStyle/>
        <a:p>
          <a:r>
            <a:rPr lang="en-GB" dirty="0"/>
            <a:t>Tier 3 Bespoke Support 1: Listening Service for students – staff support</a:t>
          </a:r>
        </a:p>
      </dgm:t>
    </dgm:pt>
    <dgm:pt modelId="{2BD4A127-9E3C-4E5A-A13D-9B5E7E957AF9}" type="parTrans" cxnId="{71D519DD-4129-4FCB-8E13-9FD66697C515}">
      <dgm:prSet/>
      <dgm:spPr/>
      <dgm:t>
        <a:bodyPr/>
        <a:lstStyle/>
        <a:p>
          <a:endParaRPr lang="en-GB"/>
        </a:p>
      </dgm:t>
    </dgm:pt>
    <dgm:pt modelId="{BDDA1073-1641-4D6B-9E16-E3713BDD5991}" type="sibTrans" cxnId="{71D519DD-4129-4FCB-8E13-9FD66697C515}">
      <dgm:prSet/>
      <dgm:spPr/>
      <dgm:t>
        <a:bodyPr/>
        <a:lstStyle/>
        <a:p>
          <a:endParaRPr lang="en-GB"/>
        </a:p>
      </dgm:t>
    </dgm:pt>
    <dgm:pt modelId="{AEAA1065-2F9E-4E6E-8CA4-015A73562868}">
      <dgm:prSet phldrT="[Text]"/>
      <dgm:spPr/>
      <dgm:t>
        <a:bodyPr/>
        <a:lstStyle/>
        <a:p>
          <a:r>
            <a:rPr lang="en-GB" dirty="0"/>
            <a:t>Tier 2: Listening Service for students – peer support (Wellbeing Ambassadors)</a:t>
          </a:r>
        </a:p>
      </dgm:t>
    </dgm:pt>
    <dgm:pt modelId="{8792438E-3E90-49DB-B1EF-F69E1D0CB725}" type="parTrans" cxnId="{9147EC03-3E15-4923-AF77-5658ADADE5B2}">
      <dgm:prSet/>
      <dgm:spPr/>
      <dgm:t>
        <a:bodyPr/>
        <a:lstStyle/>
        <a:p>
          <a:endParaRPr lang="en-GB"/>
        </a:p>
      </dgm:t>
    </dgm:pt>
    <dgm:pt modelId="{980F204A-E05B-4979-8576-DE81C6DB46E8}" type="sibTrans" cxnId="{9147EC03-3E15-4923-AF77-5658ADADE5B2}">
      <dgm:prSet/>
      <dgm:spPr/>
      <dgm:t>
        <a:bodyPr/>
        <a:lstStyle/>
        <a:p>
          <a:endParaRPr lang="en-GB"/>
        </a:p>
      </dgm:t>
    </dgm:pt>
    <dgm:pt modelId="{38B1DAF8-F33A-41AE-8FCC-BCA746BDA38D}">
      <dgm:prSet phldrT="[Text]"/>
      <dgm:spPr/>
      <dgm:t>
        <a:bodyPr/>
        <a:lstStyle/>
        <a:p>
          <a:r>
            <a:rPr lang="en-GB" dirty="0"/>
            <a:t>Tier 1: Mental Health for All – Wellbeing Wednesday activities, newsletter articles and signposting students, PSHE themes/tutor programme</a:t>
          </a:r>
        </a:p>
      </dgm:t>
    </dgm:pt>
    <dgm:pt modelId="{12DF1141-E9EB-4BAF-AFD4-6514CEB8A5A3}" type="parTrans" cxnId="{CBBC66B7-78D6-4FDB-8EE3-EDD5996BABB9}">
      <dgm:prSet/>
      <dgm:spPr/>
      <dgm:t>
        <a:bodyPr/>
        <a:lstStyle/>
        <a:p>
          <a:endParaRPr lang="en-GB"/>
        </a:p>
      </dgm:t>
    </dgm:pt>
    <dgm:pt modelId="{7EE8337D-C559-460A-B691-871E5F9A545C}" type="sibTrans" cxnId="{CBBC66B7-78D6-4FDB-8EE3-EDD5996BABB9}">
      <dgm:prSet/>
      <dgm:spPr/>
      <dgm:t>
        <a:bodyPr/>
        <a:lstStyle/>
        <a:p>
          <a:endParaRPr lang="en-GB"/>
        </a:p>
      </dgm:t>
    </dgm:pt>
    <dgm:pt modelId="{863515FA-653A-4AED-B68F-3FD2FB49BE53}" type="pres">
      <dgm:prSet presAssocID="{757E2E03-9580-414B-ADFF-D9D815D42587}" presName="Name0" presStyleCnt="0">
        <dgm:presLayoutVars>
          <dgm:dir/>
          <dgm:animLvl val="lvl"/>
          <dgm:resizeHandles val="exact"/>
        </dgm:presLayoutVars>
      </dgm:prSet>
      <dgm:spPr/>
    </dgm:pt>
    <dgm:pt modelId="{5C573E3E-49EE-48C6-9246-9F2E08E8F428}" type="pres">
      <dgm:prSet presAssocID="{5E021B3B-4D57-4220-9CDA-828D07BE3854}" presName="Name8" presStyleCnt="0"/>
      <dgm:spPr/>
    </dgm:pt>
    <dgm:pt modelId="{DCDDB2F4-A249-4214-9DE9-30A550C31556}" type="pres">
      <dgm:prSet presAssocID="{5E021B3B-4D57-4220-9CDA-828D07BE3854}" presName="level" presStyleLbl="node1" presStyleIdx="0" presStyleCnt="5">
        <dgm:presLayoutVars>
          <dgm:chMax val="1"/>
          <dgm:bulletEnabled val="1"/>
        </dgm:presLayoutVars>
      </dgm:prSet>
      <dgm:spPr/>
    </dgm:pt>
    <dgm:pt modelId="{889D8D55-1AD0-4D5D-B209-22EA799398AD}" type="pres">
      <dgm:prSet presAssocID="{5E021B3B-4D57-4220-9CDA-828D07BE3854}" presName="levelTx" presStyleLbl="revTx" presStyleIdx="0" presStyleCnt="0">
        <dgm:presLayoutVars>
          <dgm:chMax val="1"/>
          <dgm:bulletEnabled val="1"/>
        </dgm:presLayoutVars>
      </dgm:prSet>
      <dgm:spPr/>
    </dgm:pt>
    <dgm:pt modelId="{D1FF9A68-BFE7-4E12-848D-023208EEB5E1}" type="pres">
      <dgm:prSet presAssocID="{CC16EFB9-55F9-4137-A9D4-63B8A9A30EE2}" presName="Name8" presStyleCnt="0"/>
      <dgm:spPr/>
    </dgm:pt>
    <dgm:pt modelId="{662BC1E6-37A2-42EA-8A4B-5CAFCBFBA078}" type="pres">
      <dgm:prSet presAssocID="{CC16EFB9-55F9-4137-A9D4-63B8A9A30EE2}" presName="level" presStyleLbl="node1" presStyleIdx="1" presStyleCnt="5">
        <dgm:presLayoutVars>
          <dgm:chMax val="1"/>
          <dgm:bulletEnabled val="1"/>
        </dgm:presLayoutVars>
      </dgm:prSet>
      <dgm:spPr/>
    </dgm:pt>
    <dgm:pt modelId="{A2FFE553-4E46-4F11-865A-69FEF89448D4}" type="pres">
      <dgm:prSet presAssocID="{CC16EFB9-55F9-4137-A9D4-63B8A9A30EE2}" presName="levelTx" presStyleLbl="revTx" presStyleIdx="0" presStyleCnt="0">
        <dgm:presLayoutVars>
          <dgm:chMax val="1"/>
          <dgm:bulletEnabled val="1"/>
        </dgm:presLayoutVars>
      </dgm:prSet>
      <dgm:spPr/>
    </dgm:pt>
    <dgm:pt modelId="{4E461B0C-5391-4223-BEC9-C8C8E77CB0BE}" type="pres">
      <dgm:prSet presAssocID="{7AE8AC65-C201-4F9D-9934-0837302468BF}" presName="Name8" presStyleCnt="0"/>
      <dgm:spPr/>
    </dgm:pt>
    <dgm:pt modelId="{39625CB6-F5F3-4321-8E54-09F9EC9FB739}" type="pres">
      <dgm:prSet presAssocID="{7AE8AC65-C201-4F9D-9934-0837302468BF}" presName="level" presStyleLbl="node1" presStyleIdx="2" presStyleCnt="5">
        <dgm:presLayoutVars>
          <dgm:chMax val="1"/>
          <dgm:bulletEnabled val="1"/>
        </dgm:presLayoutVars>
      </dgm:prSet>
      <dgm:spPr/>
    </dgm:pt>
    <dgm:pt modelId="{4A0FE18D-F157-4B6E-9410-F18C12731770}" type="pres">
      <dgm:prSet presAssocID="{7AE8AC65-C201-4F9D-9934-0837302468BF}" presName="levelTx" presStyleLbl="revTx" presStyleIdx="0" presStyleCnt="0">
        <dgm:presLayoutVars>
          <dgm:chMax val="1"/>
          <dgm:bulletEnabled val="1"/>
        </dgm:presLayoutVars>
      </dgm:prSet>
      <dgm:spPr/>
    </dgm:pt>
    <dgm:pt modelId="{39AD07FC-F89E-4B85-9223-9B76CD222E7D}" type="pres">
      <dgm:prSet presAssocID="{AEAA1065-2F9E-4E6E-8CA4-015A73562868}" presName="Name8" presStyleCnt="0"/>
      <dgm:spPr/>
    </dgm:pt>
    <dgm:pt modelId="{4DA9CF8C-F066-47EC-AB83-0946810EB67E}" type="pres">
      <dgm:prSet presAssocID="{AEAA1065-2F9E-4E6E-8CA4-015A73562868}" presName="level" presStyleLbl="node1" presStyleIdx="3" presStyleCnt="5">
        <dgm:presLayoutVars>
          <dgm:chMax val="1"/>
          <dgm:bulletEnabled val="1"/>
        </dgm:presLayoutVars>
      </dgm:prSet>
      <dgm:spPr/>
    </dgm:pt>
    <dgm:pt modelId="{E8361172-82E4-448A-A597-2F978E7D9923}" type="pres">
      <dgm:prSet presAssocID="{AEAA1065-2F9E-4E6E-8CA4-015A73562868}" presName="levelTx" presStyleLbl="revTx" presStyleIdx="0" presStyleCnt="0">
        <dgm:presLayoutVars>
          <dgm:chMax val="1"/>
          <dgm:bulletEnabled val="1"/>
        </dgm:presLayoutVars>
      </dgm:prSet>
      <dgm:spPr/>
    </dgm:pt>
    <dgm:pt modelId="{4F00E67F-8D34-40C2-9BD8-77F3399F8DEE}" type="pres">
      <dgm:prSet presAssocID="{38B1DAF8-F33A-41AE-8FCC-BCA746BDA38D}" presName="Name8" presStyleCnt="0"/>
      <dgm:spPr/>
    </dgm:pt>
    <dgm:pt modelId="{E8C2CCE8-4579-4D49-BC01-BE113B4A1397}" type="pres">
      <dgm:prSet presAssocID="{38B1DAF8-F33A-41AE-8FCC-BCA746BDA38D}" presName="level" presStyleLbl="node1" presStyleIdx="4" presStyleCnt="5">
        <dgm:presLayoutVars>
          <dgm:chMax val="1"/>
          <dgm:bulletEnabled val="1"/>
        </dgm:presLayoutVars>
      </dgm:prSet>
      <dgm:spPr/>
    </dgm:pt>
    <dgm:pt modelId="{9015B268-B977-4625-86F8-EC53CCFB5C6C}" type="pres">
      <dgm:prSet presAssocID="{38B1DAF8-F33A-41AE-8FCC-BCA746BDA38D}" presName="levelTx" presStyleLbl="revTx" presStyleIdx="0" presStyleCnt="0">
        <dgm:presLayoutVars>
          <dgm:chMax val="1"/>
          <dgm:bulletEnabled val="1"/>
        </dgm:presLayoutVars>
      </dgm:prSet>
      <dgm:spPr/>
    </dgm:pt>
  </dgm:ptLst>
  <dgm:cxnLst>
    <dgm:cxn modelId="{F7A78103-7DEE-4B24-936B-1D578C460775}" type="presOf" srcId="{38B1DAF8-F33A-41AE-8FCC-BCA746BDA38D}" destId="{9015B268-B977-4625-86F8-EC53CCFB5C6C}" srcOrd="1" destOrd="0" presId="urn:microsoft.com/office/officeart/2005/8/layout/pyramid1"/>
    <dgm:cxn modelId="{9147EC03-3E15-4923-AF77-5658ADADE5B2}" srcId="{757E2E03-9580-414B-ADFF-D9D815D42587}" destId="{AEAA1065-2F9E-4E6E-8CA4-015A73562868}" srcOrd="3" destOrd="0" parTransId="{8792438E-3E90-49DB-B1EF-F69E1D0CB725}" sibTransId="{980F204A-E05B-4979-8576-DE81C6DB46E8}"/>
    <dgm:cxn modelId="{D6DF8107-DCA0-4457-BFEC-A3AC50F1A872}" type="presOf" srcId="{7AE8AC65-C201-4F9D-9934-0837302468BF}" destId="{39625CB6-F5F3-4321-8E54-09F9EC9FB739}" srcOrd="0" destOrd="0" presId="urn:microsoft.com/office/officeart/2005/8/layout/pyramid1"/>
    <dgm:cxn modelId="{E9FFC33B-B98E-4EFC-BEAD-6FF9CC50B28E}" srcId="{757E2E03-9580-414B-ADFF-D9D815D42587}" destId="{5E021B3B-4D57-4220-9CDA-828D07BE3854}" srcOrd="0" destOrd="0" parTransId="{C7623EEA-625F-4060-83D6-F12DBDBF935B}" sibTransId="{1884FD90-9E1C-443E-8901-8406177BFED7}"/>
    <dgm:cxn modelId="{C7FB1E69-9690-4855-A3EF-625032E4FAD8}" type="presOf" srcId="{AEAA1065-2F9E-4E6E-8CA4-015A73562868}" destId="{E8361172-82E4-448A-A597-2F978E7D9923}" srcOrd="1" destOrd="0" presId="urn:microsoft.com/office/officeart/2005/8/layout/pyramid1"/>
    <dgm:cxn modelId="{D10A5B4D-5454-409D-9B66-E74C34049694}" type="presOf" srcId="{38B1DAF8-F33A-41AE-8FCC-BCA746BDA38D}" destId="{E8C2CCE8-4579-4D49-BC01-BE113B4A1397}" srcOrd="0" destOrd="0" presId="urn:microsoft.com/office/officeart/2005/8/layout/pyramid1"/>
    <dgm:cxn modelId="{0B3B5A7A-754F-493F-A1E6-48126DEBD55E}" type="presOf" srcId="{CC16EFB9-55F9-4137-A9D4-63B8A9A30EE2}" destId="{662BC1E6-37A2-42EA-8A4B-5CAFCBFBA078}" srcOrd="0" destOrd="0" presId="urn:microsoft.com/office/officeart/2005/8/layout/pyramid1"/>
    <dgm:cxn modelId="{4C70BF82-ACB6-4AE8-B983-1AE8ACDABE61}" type="presOf" srcId="{7AE8AC65-C201-4F9D-9934-0837302468BF}" destId="{4A0FE18D-F157-4B6E-9410-F18C12731770}" srcOrd="1" destOrd="0" presId="urn:microsoft.com/office/officeart/2005/8/layout/pyramid1"/>
    <dgm:cxn modelId="{BACDA886-7838-4C11-8974-71E67FF11D00}" type="presOf" srcId="{AEAA1065-2F9E-4E6E-8CA4-015A73562868}" destId="{4DA9CF8C-F066-47EC-AB83-0946810EB67E}" srcOrd="0" destOrd="0" presId="urn:microsoft.com/office/officeart/2005/8/layout/pyramid1"/>
    <dgm:cxn modelId="{5DE1FEAE-3F7A-48A9-8ED9-2BBD5FCC154C}" srcId="{757E2E03-9580-414B-ADFF-D9D815D42587}" destId="{CC16EFB9-55F9-4137-A9D4-63B8A9A30EE2}" srcOrd="1" destOrd="0" parTransId="{C703945E-26EE-41D0-85BD-9C8860A2CC6C}" sibTransId="{3ACB24DC-1AAF-4E97-ADFA-D5EE03E2A227}"/>
    <dgm:cxn modelId="{CBBC66B7-78D6-4FDB-8EE3-EDD5996BABB9}" srcId="{757E2E03-9580-414B-ADFF-D9D815D42587}" destId="{38B1DAF8-F33A-41AE-8FCC-BCA746BDA38D}" srcOrd="4" destOrd="0" parTransId="{12DF1141-E9EB-4BAF-AFD4-6514CEB8A5A3}" sibTransId="{7EE8337D-C559-460A-B691-871E5F9A545C}"/>
    <dgm:cxn modelId="{095A7CC3-C2F7-41C4-AD06-3706C755162B}" type="presOf" srcId="{5E021B3B-4D57-4220-9CDA-828D07BE3854}" destId="{889D8D55-1AD0-4D5D-B209-22EA799398AD}" srcOrd="1" destOrd="0" presId="urn:microsoft.com/office/officeart/2005/8/layout/pyramid1"/>
    <dgm:cxn modelId="{055D4BD3-4789-48F3-9A60-F19468E20C90}" type="presOf" srcId="{5E021B3B-4D57-4220-9CDA-828D07BE3854}" destId="{DCDDB2F4-A249-4214-9DE9-30A550C31556}" srcOrd="0" destOrd="0" presId="urn:microsoft.com/office/officeart/2005/8/layout/pyramid1"/>
    <dgm:cxn modelId="{FE391FD4-9E49-4646-A668-54BAE4F40DF5}" type="presOf" srcId="{CC16EFB9-55F9-4137-A9D4-63B8A9A30EE2}" destId="{A2FFE553-4E46-4F11-865A-69FEF89448D4}" srcOrd="1" destOrd="0" presId="urn:microsoft.com/office/officeart/2005/8/layout/pyramid1"/>
    <dgm:cxn modelId="{71D519DD-4129-4FCB-8E13-9FD66697C515}" srcId="{757E2E03-9580-414B-ADFF-D9D815D42587}" destId="{7AE8AC65-C201-4F9D-9934-0837302468BF}" srcOrd="2" destOrd="0" parTransId="{2BD4A127-9E3C-4E5A-A13D-9B5E7E957AF9}" sibTransId="{BDDA1073-1641-4D6B-9E16-E3713BDD5991}"/>
    <dgm:cxn modelId="{D088CEF8-CE80-4DFB-8BBC-4FC20479C607}" type="presOf" srcId="{757E2E03-9580-414B-ADFF-D9D815D42587}" destId="{863515FA-653A-4AED-B68F-3FD2FB49BE53}" srcOrd="0" destOrd="0" presId="urn:microsoft.com/office/officeart/2005/8/layout/pyramid1"/>
    <dgm:cxn modelId="{1B0CF0C0-E0D0-428C-B8C4-5A11FB38C798}" type="presParOf" srcId="{863515FA-653A-4AED-B68F-3FD2FB49BE53}" destId="{5C573E3E-49EE-48C6-9246-9F2E08E8F428}" srcOrd="0" destOrd="0" presId="urn:microsoft.com/office/officeart/2005/8/layout/pyramid1"/>
    <dgm:cxn modelId="{D449F629-D0ED-4486-A45E-6CD698080163}" type="presParOf" srcId="{5C573E3E-49EE-48C6-9246-9F2E08E8F428}" destId="{DCDDB2F4-A249-4214-9DE9-30A550C31556}" srcOrd="0" destOrd="0" presId="urn:microsoft.com/office/officeart/2005/8/layout/pyramid1"/>
    <dgm:cxn modelId="{D074AB53-CAF7-4AAD-BC6B-FF7F61461FB6}" type="presParOf" srcId="{5C573E3E-49EE-48C6-9246-9F2E08E8F428}" destId="{889D8D55-1AD0-4D5D-B209-22EA799398AD}" srcOrd="1" destOrd="0" presId="urn:microsoft.com/office/officeart/2005/8/layout/pyramid1"/>
    <dgm:cxn modelId="{D47586CD-9488-400B-A6C1-5B38A2A5EA3A}" type="presParOf" srcId="{863515FA-653A-4AED-B68F-3FD2FB49BE53}" destId="{D1FF9A68-BFE7-4E12-848D-023208EEB5E1}" srcOrd="1" destOrd="0" presId="urn:microsoft.com/office/officeart/2005/8/layout/pyramid1"/>
    <dgm:cxn modelId="{0C06E13C-596F-46CF-84D9-02049748864C}" type="presParOf" srcId="{D1FF9A68-BFE7-4E12-848D-023208EEB5E1}" destId="{662BC1E6-37A2-42EA-8A4B-5CAFCBFBA078}" srcOrd="0" destOrd="0" presId="urn:microsoft.com/office/officeart/2005/8/layout/pyramid1"/>
    <dgm:cxn modelId="{C764FC73-5346-4DEB-ACD7-79AC6766A92E}" type="presParOf" srcId="{D1FF9A68-BFE7-4E12-848D-023208EEB5E1}" destId="{A2FFE553-4E46-4F11-865A-69FEF89448D4}" srcOrd="1" destOrd="0" presId="urn:microsoft.com/office/officeart/2005/8/layout/pyramid1"/>
    <dgm:cxn modelId="{A3AEF833-6F23-4609-A63A-76CB9C9F6967}" type="presParOf" srcId="{863515FA-653A-4AED-B68F-3FD2FB49BE53}" destId="{4E461B0C-5391-4223-BEC9-C8C8E77CB0BE}" srcOrd="2" destOrd="0" presId="urn:microsoft.com/office/officeart/2005/8/layout/pyramid1"/>
    <dgm:cxn modelId="{930E460E-47C0-49AA-9B0F-7BA837049F40}" type="presParOf" srcId="{4E461B0C-5391-4223-BEC9-C8C8E77CB0BE}" destId="{39625CB6-F5F3-4321-8E54-09F9EC9FB739}" srcOrd="0" destOrd="0" presId="urn:microsoft.com/office/officeart/2005/8/layout/pyramid1"/>
    <dgm:cxn modelId="{21C1710C-9866-4712-B71A-DB087C7D523B}" type="presParOf" srcId="{4E461B0C-5391-4223-BEC9-C8C8E77CB0BE}" destId="{4A0FE18D-F157-4B6E-9410-F18C12731770}" srcOrd="1" destOrd="0" presId="urn:microsoft.com/office/officeart/2005/8/layout/pyramid1"/>
    <dgm:cxn modelId="{881D2833-810D-4481-B5A1-FBA25E5AFEEF}" type="presParOf" srcId="{863515FA-653A-4AED-B68F-3FD2FB49BE53}" destId="{39AD07FC-F89E-4B85-9223-9B76CD222E7D}" srcOrd="3" destOrd="0" presId="urn:microsoft.com/office/officeart/2005/8/layout/pyramid1"/>
    <dgm:cxn modelId="{2271484D-BB5E-4DC9-9B08-9526912F0479}" type="presParOf" srcId="{39AD07FC-F89E-4B85-9223-9B76CD222E7D}" destId="{4DA9CF8C-F066-47EC-AB83-0946810EB67E}" srcOrd="0" destOrd="0" presId="urn:microsoft.com/office/officeart/2005/8/layout/pyramid1"/>
    <dgm:cxn modelId="{161E649B-5EFE-4038-AB9E-43042E69B690}" type="presParOf" srcId="{39AD07FC-F89E-4B85-9223-9B76CD222E7D}" destId="{E8361172-82E4-448A-A597-2F978E7D9923}" srcOrd="1" destOrd="0" presId="urn:microsoft.com/office/officeart/2005/8/layout/pyramid1"/>
    <dgm:cxn modelId="{ADCA3BC7-8CA5-488F-8FC7-A5B3EAAD3628}" type="presParOf" srcId="{863515FA-653A-4AED-B68F-3FD2FB49BE53}" destId="{4F00E67F-8D34-40C2-9BD8-77F3399F8DEE}" srcOrd="4" destOrd="0" presId="urn:microsoft.com/office/officeart/2005/8/layout/pyramid1"/>
    <dgm:cxn modelId="{AB8FDF25-9DEC-4D78-A6FB-3AE5C66DA620}" type="presParOf" srcId="{4F00E67F-8D34-40C2-9BD8-77F3399F8DEE}" destId="{E8C2CCE8-4579-4D49-BC01-BE113B4A1397}" srcOrd="0" destOrd="0" presId="urn:microsoft.com/office/officeart/2005/8/layout/pyramid1"/>
    <dgm:cxn modelId="{B5E8DB32-4C2F-4032-80E1-84AA2F0BDE4E}" type="presParOf" srcId="{4F00E67F-8D34-40C2-9BD8-77F3399F8DEE}" destId="{9015B268-B977-4625-86F8-EC53CCFB5C6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DB2F4-A249-4214-9DE9-30A550C31556}">
      <dsp:nvSpPr>
        <dsp:cNvPr id="0" name=""/>
        <dsp:cNvSpPr/>
      </dsp:nvSpPr>
      <dsp:spPr>
        <a:xfrm>
          <a:off x="3291840" y="0"/>
          <a:ext cx="1645920" cy="905192"/>
        </a:xfrm>
        <a:prstGeom prst="trapezoid">
          <a:avLst>
            <a:gd name="adj" fmla="val 90915"/>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Tier 5 Bespoke Support 3: CASY counselling</a:t>
          </a:r>
        </a:p>
      </dsp:txBody>
      <dsp:txXfrm>
        <a:off x="3291840" y="0"/>
        <a:ext cx="1645920" cy="905192"/>
      </dsp:txXfrm>
    </dsp:sp>
    <dsp:sp modelId="{662BC1E6-37A2-42EA-8A4B-5CAFCBFBA078}">
      <dsp:nvSpPr>
        <dsp:cNvPr id="0" name=""/>
        <dsp:cNvSpPr/>
      </dsp:nvSpPr>
      <dsp:spPr>
        <a:xfrm>
          <a:off x="2468880" y="905192"/>
          <a:ext cx="3291840" cy="905192"/>
        </a:xfrm>
        <a:prstGeom prst="trapezoid">
          <a:avLst>
            <a:gd name="adj" fmla="val 90915"/>
          </a:avLst>
        </a:prstGeom>
        <a:solidFill>
          <a:schemeClr val="accent1">
            <a:shade val="80000"/>
            <a:hueOff val="3065"/>
            <a:satOff val="3230"/>
            <a:lumOff val="3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Tier 4 Bespoke Support 2: External services e.g. CAMHS, Healthy Minds, TAC, Early Help</a:t>
          </a:r>
        </a:p>
      </dsp:txBody>
      <dsp:txXfrm>
        <a:off x="3044951" y="905192"/>
        <a:ext cx="2139696" cy="905192"/>
      </dsp:txXfrm>
    </dsp:sp>
    <dsp:sp modelId="{39625CB6-F5F3-4321-8E54-09F9EC9FB739}">
      <dsp:nvSpPr>
        <dsp:cNvPr id="0" name=""/>
        <dsp:cNvSpPr/>
      </dsp:nvSpPr>
      <dsp:spPr>
        <a:xfrm>
          <a:off x="1645920" y="1810385"/>
          <a:ext cx="4937759" cy="905192"/>
        </a:xfrm>
        <a:prstGeom prst="trapezoid">
          <a:avLst>
            <a:gd name="adj" fmla="val 90915"/>
          </a:avLst>
        </a:prstGeom>
        <a:solidFill>
          <a:schemeClr val="accent1">
            <a:shade val="80000"/>
            <a:hueOff val="6129"/>
            <a:satOff val="6459"/>
            <a:lumOff val="7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Tier 3 Bespoke Support 1: Listening Service for students – staff support</a:t>
          </a:r>
        </a:p>
      </dsp:txBody>
      <dsp:txXfrm>
        <a:off x="2510028" y="1810385"/>
        <a:ext cx="3209544" cy="905192"/>
      </dsp:txXfrm>
    </dsp:sp>
    <dsp:sp modelId="{4DA9CF8C-F066-47EC-AB83-0946810EB67E}">
      <dsp:nvSpPr>
        <dsp:cNvPr id="0" name=""/>
        <dsp:cNvSpPr/>
      </dsp:nvSpPr>
      <dsp:spPr>
        <a:xfrm>
          <a:off x="822960" y="2715577"/>
          <a:ext cx="6583680" cy="905192"/>
        </a:xfrm>
        <a:prstGeom prst="trapezoid">
          <a:avLst>
            <a:gd name="adj" fmla="val 90915"/>
          </a:avLst>
        </a:prstGeom>
        <a:solidFill>
          <a:schemeClr val="accent1">
            <a:shade val="80000"/>
            <a:hueOff val="9194"/>
            <a:satOff val="9689"/>
            <a:lumOff val="10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Tier 2: Listening Service for students – peer support (Wellbeing Ambassadors)</a:t>
          </a:r>
        </a:p>
      </dsp:txBody>
      <dsp:txXfrm>
        <a:off x="1975103" y="2715577"/>
        <a:ext cx="4279392" cy="905192"/>
      </dsp:txXfrm>
    </dsp:sp>
    <dsp:sp modelId="{E8C2CCE8-4579-4D49-BC01-BE113B4A1397}">
      <dsp:nvSpPr>
        <dsp:cNvPr id="0" name=""/>
        <dsp:cNvSpPr/>
      </dsp:nvSpPr>
      <dsp:spPr>
        <a:xfrm>
          <a:off x="0" y="3620770"/>
          <a:ext cx="8229600" cy="905192"/>
        </a:xfrm>
        <a:prstGeom prst="trapezoid">
          <a:avLst>
            <a:gd name="adj" fmla="val 90915"/>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Tier 1: Mental Health for All – Wellbeing Wednesday activities, newsletter articles and signposting students, PSHE themes/tutor programme</a:t>
          </a:r>
        </a:p>
      </dsp:txBody>
      <dsp:txXfrm>
        <a:off x="1440179" y="3620770"/>
        <a:ext cx="5349240"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B45A632-1218-4EB4-815F-E07B29F3C0D0}" type="datetimeFigureOut">
              <a:rPr lang="en-GB" smtClean="0"/>
              <a:t>14/09/2021</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243F73D-7381-4599-9F5E-E4EDBD202966}" type="slidenum">
              <a:rPr lang="en-GB" smtClean="0"/>
              <a:t>‹#›</a:t>
            </a:fld>
            <a:endParaRPr lang="en-GB"/>
          </a:p>
        </p:txBody>
      </p:sp>
    </p:spTree>
    <p:extLst>
      <p:ext uri="{BB962C8B-B14F-4D97-AF65-F5344CB8AC3E}">
        <p14:creationId xmlns:p14="http://schemas.microsoft.com/office/powerpoint/2010/main" val="89574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18859B7-F222-4EBB-A97D-559CA1647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01B8A860-71B9-432E-8CF3-F334E3CE8FE6}" type="slidenum">
              <a:rPr lang="en-GB" altLang="en-US">
                <a:latin typeface="Times New Roman" panose="02020603050405020304" pitchFamily="18" charset="0"/>
              </a:rPr>
              <a:pPr/>
              <a:t>7</a:t>
            </a:fld>
            <a:endParaRPr lang="en-GB" altLang="en-US">
              <a:latin typeface="Times New Roman" panose="02020603050405020304" pitchFamily="18" charset="0"/>
            </a:endParaRPr>
          </a:p>
        </p:txBody>
      </p:sp>
      <p:sp>
        <p:nvSpPr>
          <p:cNvPr id="9219" name="Rectangle 2">
            <a:extLst>
              <a:ext uri="{FF2B5EF4-FFF2-40B4-BE49-F238E27FC236}">
                <a16:creationId xmlns:a16="http://schemas.microsoft.com/office/drawing/2014/main" id="{88706F9B-13B2-4CC1-9276-FDDD3B7E91B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733FCA1-EDEA-4768-AECF-406EFFC69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115F141-2E3D-4706-AEF3-65DA1E9EE54E}" type="slidenum">
              <a:rPr lang="en-GB" altLang="en-US"/>
              <a:pPr/>
              <a:t>‹#›</a:t>
            </a:fld>
            <a:endParaRPr lang="en-GB" altLang="en-US"/>
          </a:p>
        </p:txBody>
      </p:sp>
    </p:spTree>
    <p:extLst>
      <p:ext uri="{BB962C8B-B14F-4D97-AF65-F5344CB8AC3E}">
        <p14:creationId xmlns:p14="http://schemas.microsoft.com/office/powerpoint/2010/main" val="134782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D8B48A9-E630-4E37-A3BD-EDCD74D698E9}" type="slidenum">
              <a:rPr lang="en-GB" altLang="en-US"/>
              <a:pPr/>
              <a:t>‹#›</a:t>
            </a:fld>
            <a:endParaRPr lang="en-GB" altLang="en-US"/>
          </a:p>
        </p:txBody>
      </p:sp>
    </p:spTree>
    <p:extLst>
      <p:ext uri="{BB962C8B-B14F-4D97-AF65-F5344CB8AC3E}">
        <p14:creationId xmlns:p14="http://schemas.microsoft.com/office/powerpoint/2010/main" val="237378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156A328-9788-4210-9601-939914A9C3A6}" type="slidenum">
              <a:rPr lang="en-GB" altLang="en-US"/>
              <a:pPr/>
              <a:t>‹#›</a:t>
            </a:fld>
            <a:endParaRPr lang="en-GB" altLang="en-US"/>
          </a:p>
        </p:txBody>
      </p:sp>
    </p:spTree>
    <p:extLst>
      <p:ext uri="{BB962C8B-B14F-4D97-AF65-F5344CB8AC3E}">
        <p14:creationId xmlns:p14="http://schemas.microsoft.com/office/powerpoint/2010/main" val="263181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A5CC500-12BB-46B5-B491-73BD598AA9E3}" type="slidenum">
              <a:rPr lang="en-GB" altLang="en-US"/>
              <a:pPr/>
              <a:t>‹#›</a:t>
            </a:fld>
            <a:endParaRPr lang="en-GB" altLang="en-US"/>
          </a:p>
        </p:txBody>
      </p:sp>
    </p:spTree>
    <p:extLst>
      <p:ext uri="{BB962C8B-B14F-4D97-AF65-F5344CB8AC3E}">
        <p14:creationId xmlns:p14="http://schemas.microsoft.com/office/powerpoint/2010/main" val="322880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F8D36CD-6136-471A-8C93-710FB279B463}" type="slidenum">
              <a:rPr lang="en-GB" altLang="en-US"/>
              <a:pPr/>
              <a:t>‹#›</a:t>
            </a:fld>
            <a:endParaRPr lang="en-GB" altLang="en-US"/>
          </a:p>
        </p:txBody>
      </p:sp>
    </p:spTree>
    <p:extLst>
      <p:ext uri="{BB962C8B-B14F-4D97-AF65-F5344CB8AC3E}">
        <p14:creationId xmlns:p14="http://schemas.microsoft.com/office/powerpoint/2010/main" val="130604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9C1C2D3-E14F-45D3-8194-21E5367D5329}" type="slidenum">
              <a:rPr lang="en-GB" altLang="en-US"/>
              <a:pPr/>
              <a:t>‹#›</a:t>
            </a:fld>
            <a:endParaRPr lang="en-GB" altLang="en-US"/>
          </a:p>
        </p:txBody>
      </p:sp>
    </p:spTree>
    <p:extLst>
      <p:ext uri="{BB962C8B-B14F-4D97-AF65-F5344CB8AC3E}">
        <p14:creationId xmlns:p14="http://schemas.microsoft.com/office/powerpoint/2010/main" val="146197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5A8FDBCC-3CA5-42A8-9390-7AC03C0C4D4E}" type="slidenum">
              <a:rPr lang="en-GB" altLang="en-US"/>
              <a:pPr/>
              <a:t>‹#›</a:t>
            </a:fld>
            <a:endParaRPr lang="en-GB" altLang="en-US"/>
          </a:p>
        </p:txBody>
      </p:sp>
    </p:spTree>
    <p:extLst>
      <p:ext uri="{BB962C8B-B14F-4D97-AF65-F5344CB8AC3E}">
        <p14:creationId xmlns:p14="http://schemas.microsoft.com/office/powerpoint/2010/main" val="405271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CB1FCBD9-820F-4CE7-BCEB-8BCAFF62C788}" type="slidenum">
              <a:rPr lang="en-GB" altLang="en-US"/>
              <a:pPr/>
              <a:t>‹#›</a:t>
            </a:fld>
            <a:endParaRPr lang="en-GB" altLang="en-US"/>
          </a:p>
        </p:txBody>
      </p:sp>
    </p:spTree>
    <p:extLst>
      <p:ext uri="{BB962C8B-B14F-4D97-AF65-F5344CB8AC3E}">
        <p14:creationId xmlns:p14="http://schemas.microsoft.com/office/powerpoint/2010/main" val="239240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2EA7BE5-DD34-45E1-B4E7-6E107BB56E6E}" type="slidenum">
              <a:rPr lang="en-GB" altLang="en-US"/>
              <a:pPr/>
              <a:t>‹#›</a:t>
            </a:fld>
            <a:endParaRPr lang="en-GB" altLang="en-US"/>
          </a:p>
        </p:txBody>
      </p:sp>
    </p:spTree>
    <p:extLst>
      <p:ext uri="{BB962C8B-B14F-4D97-AF65-F5344CB8AC3E}">
        <p14:creationId xmlns:p14="http://schemas.microsoft.com/office/powerpoint/2010/main" val="303516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E16F814-690C-4A53-B494-2B99193FC0B6}" type="slidenum">
              <a:rPr lang="en-GB" altLang="en-US"/>
              <a:pPr/>
              <a:t>‹#›</a:t>
            </a:fld>
            <a:endParaRPr lang="en-GB" altLang="en-US"/>
          </a:p>
        </p:txBody>
      </p:sp>
    </p:spTree>
    <p:extLst>
      <p:ext uri="{BB962C8B-B14F-4D97-AF65-F5344CB8AC3E}">
        <p14:creationId xmlns:p14="http://schemas.microsoft.com/office/powerpoint/2010/main" val="128006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50CC909-1839-43A0-AF5A-C48304F7F45E}" type="slidenum">
              <a:rPr lang="en-GB" altLang="en-US"/>
              <a:pPr/>
              <a:t>‹#›</a:t>
            </a:fld>
            <a:endParaRPr lang="en-GB" altLang="en-US"/>
          </a:p>
        </p:txBody>
      </p:sp>
    </p:spTree>
    <p:extLst>
      <p:ext uri="{BB962C8B-B14F-4D97-AF65-F5344CB8AC3E}">
        <p14:creationId xmlns:p14="http://schemas.microsoft.com/office/powerpoint/2010/main" val="166298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28" name="Rectangle 4"/>
          <p:cNvSpPr>
            <a:spLocks noGrp="1" noChangeArrowheads="1"/>
          </p:cNvSpPr>
          <p:nvPr>
            <p:ph type="dt" sz="half" idx="2"/>
          </p:nvPr>
        </p:nvSpPr>
        <p:spPr bwMode="auto">
          <a:xfrm>
            <a:off x="457200" y="6245225"/>
            <a:ext cx="2133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B36A01-972E-4074-8447-BE77F3C826F0}" type="slidenum">
              <a:rPr lang="en-GB" altLang="en-US"/>
              <a:pPr/>
              <a:t>‹#›</a:t>
            </a:fld>
            <a:endParaRPr lang="en-GB" altLang="en-US"/>
          </a:p>
        </p:txBody>
      </p:sp>
      <p:sp>
        <p:nvSpPr>
          <p:cNvPr id="1032" name="Rectangle 8"/>
          <p:cNvSpPr>
            <a:spLocks noChangeArrowheads="1"/>
          </p:cNvSpPr>
          <p:nvPr/>
        </p:nvSpPr>
        <p:spPr bwMode="auto">
          <a:xfrm>
            <a:off x="179388" y="188913"/>
            <a:ext cx="8856662" cy="6553200"/>
          </a:xfrm>
          <a:prstGeom prst="rect">
            <a:avLst/>
          </a:prstGeom>
          <a:noFill/>
          <a:ln w="317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0" y="0"/>
            <a:ext cx="539750"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 name="Rectangle 11"/>
          <p:cNvSpPr>
            <a:spLocks noChangeArrowheads="1"/>
          </p:cNvSpPr>
          <p:nvPr/>
        </p:nvSpPr>
        <p:spPr bwMode="auto">
          <a:xfrm>
            <a:off x="7092950" y="6597650"/>
            <a:ext cx="1871663" cy="260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 name="Text Box 10"/>
          <p:cNvSpPr txBox="1">
            <a:spLocks noChangeArrowheads="1"/>
          </p:cNvSpPr>
          <p:nvPr/>
        </p:nvSpPr>
        <p:spPr bwMode="auto">
          <a:xfrm>
            <a:off x="7092950" y="6597650"/>
            <a:ext cx="18653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dirty="0">
                <a:latin typeface="Calisto MT" pitchFamily="18" charset="0"/>
              </a:rPr>
              <a:t>  The</a:t>
            </a:r>
            <a:r>
              <a:rPr lang="en-GB" altLang="en-US" sz="1200" b="1" baseline="0" dirty="0">
                <a:latin typeface="Calisto MT" pitchFamily="18" charset="0"/>
              </a:rPr>
              <a:t> Robert Carre Trust</a:t>
            </a:r>
            <a:endParaRPr lang="en-GB" altLang="en-US" sz="1200" b="1" dirty="0">
              <a:latin typeface="Calisto MT" pitchFamily="18" charset="0"/>
            </a:endParaRPr>
          </a:p>
        </p:txBody>
      </p:sp>
      <p:sp>
        <p:nvSpPr>
          <p:cNvPr id="1037" name="Line 13"/>
          <p:cNvSpPr>
            <a:spLocks noChangeShapeType="1"/>
          </p:cNvSpPr>
          <p:nvPr/>
        </p:nvSpPr>
        <p:spPr bwMode="auto">
          <a:xfrm flipV="1">
            <a:off x="179388" y="549275"/>
            <a:ext cx="0" cy="73025"/>
          </a:xfrm>
          <a:prstGeom prst="line">
            <a:avLst/>
          </a:prstGeom>
          <a:noFill/>
          <a:ln w="28575">
            <a:solidFill>
              <a:srgbClr val="800000"/>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8" name="Line 14"/>
          <p:cNvSpPr>
            <a:spLocks noChangeShapeType="1"/>
          </p:cNvSpPr>
          <p:nvPr/>
        </p:nvSpPr>
        <p:spPr bwMode="auto">
          <a:xfrm flipH="1" flipV="1">
            <a:off x="538163" y="188913"/>
            <a:ext cx="73025" cy="0"/>
          </a:xfrm>
          <a:prstGeom prst="line">
            <a:avLst/>
          </a:prstGeom>
          <a:noFill/>
          <a:ln w="28575">
            <a:solidFill>
              <a:srgbClr val="800000"/>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Line 15"/>
          <p:cNvSpPr>
            <a:spLocks noChangeShapeType="1"/>
          </p:cNvSpPr>
          <p:nvPr/>
        </p:nvSpPr>
        <p:spPr bwMode="auto">
          <a:xfrm flipH="1" flipV="1">
            <a:off x="8963025" y="6742113"/>
            <a:ext cx="73025" cy="0"/>
          </a:xfrm>
          <a:prstGeom prst="line">
            <a:avLst/>
          </a:prstGeom>
          <a:noFill/>
          <a:ln w="28575">
            <a:solidFill>
              <a:srgbClr val="800000"/>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0" name="Line 16"/>
          <p:cNvSpPr>
            <a:spLocks noChangeShapeType="1"/>
          </p:cNvSpPr>
          <p:nvPr/>
        </p:nvSpPr>
        <p:spPr bwMode="auto">
          <a:xfrm flipV="1">
            <a:off x="7019925" y="6742113"/>
            <a:ext cx="71438" cy="0"/>
          </a:xfrm>
          <a:prstGeom prst="line">
            <a:avLst/>
          </a:prstGeom>
          <a:noFill/>
          <a:ln w="28575">
            <a:solidFill>
              <a:srgbClr val="800000"/>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72" y="73696"/>
            <a:ext cx="340979" cy="4029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vespamindset.com/"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apply-apprenticeshi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708510"/>
            <a:ext cx="8229600" cy="1143000"/>
          </a:xfrm>
        </p:spPr>
        <p:txBody>
          <a:bodyPr wrap="square" anchor="ctr">
            <a:normAutofit/>
          </a:bodyPr>
          <a:lstStyle/>
          <a:p>
            <a:pPr>
              <a:lnSpc>
                <a:spcPct val="90000"/>
              </a:lnSpc>
            </a:pPr>
            <a:r>
              <a:rPr lang="en-US" altLang="en-US" sz="3700" dirty="0"/>
              <a:t>Year 12 Information Evening</a:t>
            </a:r>
          </a:p>
        </p:txBody>
      </p:sp>
      <p:sp>
        <p:nvSpPr>
          <p:cNvPr id="2051" name="Rectangle 3"/>
          <p:cNvSpPr>
            <a:spLocks noGrp="1" noChangeArrowheads="1"/>
          </p:cNvSpPr>
          <p:nvPr>
            <p:ph sz="half" idx="1"/>
          </p:nvPr>
        </p:nvSpPr>
        <p:spPr>
          <a:xfrm>
            <a:off x="457200" y="1526851"/>
            <a:ext cx="8229600" cy="1542109"/>
          </a:xfrm>
        </p:spPr>
        <p:txBody>
          <a:bodyPr wrap="square" anchor="t">
            <a:normAutofit lnSpcReduction="10000"/>
          </a:bodyPr>
          <a:lstStyle/>
          <a:p>
            <a:pPr marL="0" indent="0" algn="ctr">
              <a:buNone/>
            </a:pPr>
            <a:r>
              <a:rPr lang="en-US" altLang="en-US" dirty="0"/>
              <a:t>September 2021</a:t>
            </a:r>
          </a:p>
          <a:p>
            <a:pPr marL="0" indent="0" algn="ctr">
              <a:buNone/>
            </a:pPr>
            <a:endParaRPr lang="en-US" altLang="en-US" dirty="0"/>
          </a:p>
          <a:p>
            <a:pPr marL="0" indent="0" algn="ctr">
              <a:buNone/>
            </a:pPr>
            <a:r>
              <a:rPr lang="en-US" altLang="en-US" dirty="0"/>
              <a:t>Welcome!</a:t>
            </a:r>
          </a:p>
        </p:txBody>
      </p:sp>
      <p:pic>
        <p:nvPicPr>
          <p:cNvPr id="3" name="Picture 2">
            <a:extLst>
              <a:ext uri="{FF2B5EF4-FFF2-40B4-BE49-F238E27FC236}">
                <a16:creationId xmlns:a16="http://schemas.microsoft.com/office/drawing/2014/main" id="{36414539-75C6-46ED-BD33-2DB1A042E03A}"/>
              </a:ext>
            </a:extLst>
          </p:cNvPr>
          <p:cNvPicPr>
            <a:picLocks noChangeAspect="1"/>
          </p:cNvPicPr>
          <p:nvPr/>
        </p:nvPicPr>
        <p:blipFill>
          <a:blip r:embed="rId2"/>
          <a:stretch>
            <a:fillRect/>
          </a:stretch>
        </p:blipFill>
        <p:spPr>
          <a:xfrm>
            <a:off x="5880280" y="3363644"/>
            <a:ext cx="3064779" cy="2672823"/>
          </a:xfrm>
          <a:prstGeom prst="rect">
            <a:avLst/>
          </a:prstGeom>
          <a:noFill/>
        </p:spPr>
      </p:pic>
      <p:pic>
        <p:nvPicPr>
          <p:cNvPr id="11" name="Picture 10">
            <a:extLst>
              <a:ext uri="{FF2B5EF4-FFF2-40B4-BE49-F238E27FC236}">
                <a16:creationId xmlns:a16="http://schemas.microsoft.com/office/drawing/2014/main" id="{9B2F35D0-6FA3-4507-B169-F5A9D5DA94EB}"/>
              </a:ext>
            </a:extLst>
          </p:cNvPr>
          <p:cNvPicPr>
            <a:picLocks noChangeAspect="1"/>
          </p:cNvPicPr>
          <p:nvPr/>
        </p:nvPicPr>
        <p:blipFill>
          <a:blip r:embed="rId3"/>
          <a:stretch>
            <a:fillRect/>
          </a:stretch>
        </p:blipFill>
        <p:spPr>
          <a:xfrm>
            <a:off x="3363932" y="3363037"/>
            <a:ext cx="3019107" cy="2673430"/>
          </a:xfrm>
          <a:prstGeom prst="rect">
            <a:avLst/>
          </a:prstGeom>
        </p:spPr>
      </p:pic>
      <p:pic>
        <p:nvPicPr>
          <p:cNvPr id="13" name="Picture 12">
            <a:extLst>
              <a:ext uri="{FF2B5EF4-FFF2-40B4-BE49-F238E27FC236}">
                <a16:creationId xmlns:a16="http://schemas.microsoft.com/office/drawing/2014/main" id="{26F816DA-E333-4149-9498-D7F2F6838600}"/>
              </a:ext>
            </a:extLst>
          </p:cNvPr>
          <p:cNvPicPr>
            <a:picLocks noChangeAspect="1"/>
          </p:cNvPicPr>
          <p:nvPr/>
        </p:nvPicPr>
        <p:blipFill>
          <a:blip r:embed="rId4"/>
          <a:stretch>
            <a:fillRect/>
          </a:stretch>
        </p:blipFill>
        <p:spPr>
          <a:xfrm>
            <a:off x="323528" y="3363645"/>
            <a:ext cx="3053183" cy="2672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143000"/>
          </a:xfrm>
        </p:spPr>
        <p:txBody>
          <a:bodyPr wrap="square" anchor="ctr">
            <a:normAutofit/>
          </a:bodyPr>
          <a:lstStyle/>
          <a:p>
            <a:r>
              <a:rPr lang="en-GB"/>
              <a:t>Dress Code</a:t>
            </a:r>
          </a:p>
        </p:txBody>
      </p:sp>
      <p:sp>
        <p:nvSpPr>
          <p:cNvPr id="9219" name="Content Placeholder 2"/>
          <p:cNvSpPr>
            <a:spLocks noGrp="1"/>
          </p:cNvSpPr>
          <p:nvPr>
            <p:ph sz="half" idx="1"/>
          </p:nvPr>
        </p:nvSpPr>
        <p:spPr>
          <a:xfrm>
            <a:off x="395536" y="1417638"/>
            <a:ext cx="5410944" cy="5314602"/>
          </a:xfrm>
        </p:spPr>
        <p:txBody>
          <a:bodyPr wrap="square" anchor="t">
            <a:normAutofit lnSpcReduction="10000"/>
          </a:bodyPr>
          <a:lstStyle/>
          <a:p>
            <a:pPr>
              <a:lnSpc>
                <a:spcPct val="90000"/>
              </a:lnSpc>
            </a:pPr>
            <a:r>
              <a:rPr lang="en-GB" sz="1800" dirty="0"/>
              <a:t>Smart business wear is required for all Sixth Formers to include a tailored jacket.</a:t>
            </a:r>
          </a:p>
          <a:p>
            <a:pPr>
              <a:lnSpc>
                <a:spcPct val="90000"/>
              </a:lnSpc>
            </a:pPr>
            <a:endParaRPr lang="en-GB" sz="1800" dirty="0"/>
          </a:p>
          <a:p>
            <a:pPr>
              <a:lnSpc>
                <a:spcPct val="90000"/>
              </a:lnSpc>
            </a:pPr>
            <a:r>
              <a:rPr lang="en-GB" sz="1800" dirty="0"/>
              <a:t>For girls: jacket with a smart skirt/dress/trousers. Knee-length skirt/dress. Blouse/top with sleeves and not showing midriff or cleavage. </a:t>
            </a:r>
          </a:p>
          <a:p>
            <a:pPr>
              <a:lnSpc>
                <a:spcPct val="90000"/>
              </a:lnSpc>
            </a:pPr>
            <a:endParaRPr lang="en-GB" sz="1800" dirty="0"/>
          </a:p>
          <a:p>
            <a:pPr>
              <a:lnSpc>
                <a:spcPct val="90000"/>
              </a:lnSpc>
            </a:pPr>
            <a:r>
              <a:rPr lang="en-GB" sz="1800" dirty="0"/>
              <a:t>For boys: a suit i.e. jacket and trousers of the same colour. Shirt and tie of their choice.</a:t>
            </a:r>
          </a:p>
          <a:p>
            <a:pPr>
              <a:lnSpc>
                <a:spcPct val="90000"/>
              </a:lnSpc>
            </a:pPr>
            <a:endParaRPr lang="en-GB" sz="1800" dirty="0"/>
          </a:p>
          <a:p>
            <a:pPr>
              <a:lnSpc>
                <a:spcPct val="90000"/>
              </a:lnSpc>
            </a:pPr>
            <a:r>
              <a:rPr lang="en-GB" sz="1800" dirty="0"/>
              <a:t>Smart shoes with suitable tights/dark socks</a:t>
            </a:r>
          </a:p>
          <a:p>
            <a:pPr lvl="0">
              <a:lnSpc>
                <a:spcPct val="90000"/>
              </a:lnSpc>
            </a:pPr>
            <a:endParaRPr lang="en-GB" sz="1800" dirty="0"/>
          </a:p>
          <a:p>
            <a:pPr lvl="0">
              <a:lnSpc>
                <a:spcPct val="90000"/>
              </a:lnSpc>
            </a:pPr>
            <a:r>
              <a:rPr lang="en-GB" sz="1800" dirty="0"/>
              <a:t>Jewellery should be discreet and hair should show no extremes of styles/fashions; if dyed, it should reflect a natural colour. No facial piercings or tattoos should be visible.</a:t>
            </a:r>
          </a:p>
          <a:p>
            <a:pPr lvl="0">
              <a:lnSpc>
                <a:spcPct val="90000"/>
              </a:lnSpc>
            </a:pPr>
            <a:endParaRPr lang="en-GB" sz="1800" dirty="0"/>
          </a:p>
          <a:p>
            <a:pPr lvl="0">
              <a:lnSpc>
                <a:spcPct val="90000"/>
              </a:lnSpc>
            </a:pPr>
            <a:r>
              <a:rPr lang="en-GB" sz="1800" dirty="0"/>
              <a:t>SJSF Lanyard must be worn at all times</a:t>
            </a:r>
          </a:p>
          <a:p>
            <a:pPr>
              <a:lnSpc>
                <a:spcPct val="90000"/>
              </a:lnSpc>
            </a:pPr>
            <a:endParaRPr lang="en-GB" sz="1500" dirty="0"/>
          </a:p>
        </p:txBody>
      </p:sp>
      <p:pic>
        <p:nvPicPr>
          <p:cNvPr id="3" name="Picture 2">
            <a:extLst>
              <a:ext uri="{FF2B5EF4-FFF2-40B4-BE49-F238E27FC236}">
                <a16:creationId xmlns:a16="http://schemas.microsoft.com/office/drawing/2014/main" id="{58BC331D-02A6-4A2D-B442-2CE46DA3B7B9}"/>
              </a:ext>
            </a:extLst>
          </p:cNvPr>
          <p:cNvPicPr>
            <a:picLocks noChangeAspect="1"/>
          </p:cNvPicPr>
          <p:nvPr/>
        </p:nvPicPr>
        <p:blipFill>
          <a:blip r:embed="rId2"/>
          <a:stretch>
            <a:fillRect/>
          </a:stretch>
        </p:blipFill>
        <p:spPr>
          <a:xfrm>
            <a:off x="6012160" y="1772816"/>
            <a:ext cx="2518681" cy="376490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AE52233-0286-4C32-A365-2B3190176FC5}"/>
              </a:ext>
            </a:extLst>
          </p:cNvPr>
          <p:cNvSpPr>
            <a:spLocks noGrp="1" noChangeArrowheads="1"/>
          </p:cNvSpPr>
          <p:nvPr>
            <p:ph type="title"/>
          </p:nvPr>
        </p:nvSpPr>
        <p:spPr/>
        <p:txBody>
          <a:bodyPr/>
          <a:lstStyle/>
          <a:p>
            <a:pPr eaLnBrk="1" hangingPunct="1">
              <a:defRPr/>
            </a:pPr>
            <a:r>
              <a:rPr lang="en-GB" altLang="en-US" sz="2800" dirty="0">
                <a:effectLst>
                  <a:outerShdw blurRad="38100" dist="38100" dir="2700000" algn="tl">
                    <a:srgbClr val="000000">
                      <a:alpha val="43137"/>
                    </a:srgbClr>
                  </a:outerShdw>
                </a:effectLst>
              </a:rPr>
              <a:t>Formal Disciplinary Procedure</a:t>
            </a:r>
          </a:p>
        </p:txBody>
      </p:sp>
      <p:sp>
        <p:nvSpPr>
          <p:cNvPr id="11267" name="Rectangle 3">
            <a:extLst>
              <a:ext uri="{FF2B5EF4-FFF2-40B4-BE49-F238E27FC236}">
                <a16:creationId xmlns:a16="http://schemas.microsoft.com/office/drawing/2014/main" id="{2B761F2B-1A06-4CDB-B3C8-C7BE22B22D19}"/>
              </a:ext>
            </a:extLst>
          </p:cNvPr>
          <p:cNvSpPr>
            <a:spLocks noGrp="1" noChangeArrowheads="1"/>
          </p:cNvSpPr>
          <p:nvPr>
            <p:ph type="body" idx="1"/>
          </p:nvPr>
        </p:nvSpPr>
        <p:spPr/>
        <p:txBody>
          <a:bodyPr/>
          <a:lstStyle/>
          <a:p>
            <a:pPr eaLnBrk="1" hangingPunct="1">
              <a:lnSpc>
                <a:spcPct val="80000"/>
              </a:lnSpc>
              <a:defRPr/>
            </a:pPr>
            <a:r>
              <a:rPr lang="en-GB" altLang="en-US" sz="2000" b="1" dirty="0">
                <a:latin typeface="+mj-lt"/>
              </a:rPr>
              <a:t>Stage 1</a:t>
            </a:r>
            <a:r>
              <a:rPr lang="en-GB" altLang="en-US" sz="2000" dirty="0">
                <a:latin typeface="+mj-lt"/>
              </a:rPr>
              <a:t>.   A verbal warning will be given by Miss Chant, Head of Sixth Form. A letter will be sent home to explain that a verbal warning has been issued.</a:t>
            </a:r>
          </a:p>
          <a:p>
            <a:pPr eaLnBrk="1" hangingPunct="1">
              <a:lnSpc>
                <a:spcPct val="80000"/>
              </a:lnSpc>
              <a:buFontTx/>
              <a:buNone/>
              <a:defRPr/>
            </a:pPr>
            <a:endParaRPr lang="en-GB" altLang="en-US" sz="2000" u="sng" dirty="0">
              <a:latin typeface="+mj-lt"/>
            </a:endParaRPr>
          </a:p>
          <a:p>
            <a:pPr eaLnBrk="1" hangingPunct="1">
              <a:lnSpc>
                <a:spcPct val="80000"/>
              </a:lnSpc>
              <a:defRPr/>
            </a:pPr>
            <a:r>
              <a:rPr lang="en-GB" altLang="en-US" sz="2000" b="1" dirty="0">
                <a:latin typeface="+mj-lt"/>
              </a:rPr>
              <a:t>Stage 2.</a:t>
            </a:r>
            <a:r>
              <a:rPr lang="en-GB" altLang="en-US" sz="2000" dirty="0">
                <a:latin typeface="+mj-lt"/>
              </a:rPr>
              <a:t>   A written warning will be given by Miss Chant, Head of Sixth Form. A copy of the written warning will be sent home.</a:t>
            </a:r>
          </a:p>
          <a:p>
            <a:pPr eaLnBrk="1" hangingPunct="1">
              <a:lnSpc>
                <a:spcPct val="80000"/>
              </a:lnSpc>
              <a:buFontTx/>
              <a:buNone/>
              <a:defRPr/>
            </a:pPr>
            <a:endParaRPr lang="en-GB" altLang="en-US" sz="2000" u="sng" dirty="0">
              <a:latin typeface="+mj-lt"/>
            </a:endParaRPr>
          </a:p>
          <a:p>
            <a:pPr eaLnBrk="1" hangingPunct="1">
              <a:lnSpc>
                <a:spcPct val="80000"/>
              </a:lnSpc>
              <a:defRPr/>
            </a:pPr>
            <a:r>
              <a:rPr lang="en-GB" altLang="en-US" sz="2000" b="1" dirty="0">
                <a:latin typeface="+mj-lt"/>
              </a:rPr>
              <a:t>Stage 3.</a:t>
            </a:r>
            <a:r>
              <a:rPr lang="en-GB" altLang="en-US" sz="2000" dirty="0">
                <a:latin typeface="+mj-lt"/>
              </a:rPr>
              <a:t>   A written warning will be given by Mrs Smith, Head of School. A copy of the warning will be sent home.</a:t>
            </a:r>
          </a:p>
          <a:p>
            <a:pPr eaLnBrk="1" hangingPunct="1">
              <a:lnSpc>
                <a:spcPct val="80000"/>
              </a:lnSpc>
              <a:buFontTx/>
              <a:buNone/>
              <a:defRPr/>
            </a:pPr>
            <a:endParaRPr lang="en-GB" altLang="en-US" sz="2000" u="sng" dirty="0">
              <a:latin typeface="+mj-lt"/>
            </a:endParaRPr>
          </a:p>
          <a:p>
            <a:pPr eaLnBrk="1" hangingPunct="1">
              <a:lnSpc>
                <a:spcPct val="80000"/>
              </a:lnSpc>
              <a:defRPr/>
            </a:pPr>
            <a:r>
              <a:rPr lang="en-GB" altLang="en-US" sz="2000" b="1" dirty="0">
                <a:latin typeface="+mj-lt"/>
              </a:rPr>
              <a:t>Stage 4.</a:t>
            </a:r>
            <a:r>
              <a:rPr lang="en-GB" altLang="en-US" sz="2000" dirty="0">
                <a:latin typeface="+mj-lt"/>
              </a:rPr>
              <a:t> Headteacher’s review. A review of the student’s place within the Sixth Form will be conducted. Parents/carers and student will attend review meeting.</a:t>
            </a:r>
          </a:p>
          <a:p>
            <a:pPr eaLnBrk="1" hangingPunct="1">
              <a:lnSpc>
                <a:spcPct val="80000"/>
              </a:lnSpc>
              <a:defRPr/>
            </a:pPr>
            <a:endParaRPr lang="en-GB" altLang="en-US" sz="24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22C2E65-4C85-47DC-904E-280BE2CA1E47}"/>
              </a:ext>
            </a:extLst>
          </p:cNvPr>
          <p:cNvSpPr>
            <a:spLocks noGrp="1" noChangeArrowheads="1"/>
          </p:cNvSpPr>
          <p:nvPr>
            <p:ph type="title"/>
          </p:nvPr>
        </p:nvSpPr>
        <p:spPr>
          <a:xfrm>
            <a:off x="457200" y="260648"/>
            <a:ext cx="8229600" cy="1150938"/>
          </a:xfrm>
        </p:spPr>
        <p:txBody>
          <a:bodyPr/>
          <a:lstStyle/>
          <a:p>
            <a:pPr>
              <a:defRPr/>
            </a:pPr>
            <a:br>
              <a:rPr lang="en-GB" b="1" dirty="0">
                <a:ea typeface="Times New Roman" panose="02020603050405020304" pitchFamily="18" charset="0"/>
              </a:rPr>
            </a:br>
            <a:r>
              <a:rPr lang="en-GB" altLang="en-US" sz="3400" dirty="0">
                <a:effectLst>
                  <a:outerShdw blurRad="38100" dist="38100" dir="2700000" algn="tl">
                    <a:srgbClr val="000000">
                      <a:alpha val="43137"/>
                    </a:srgbClr>
                  </a:outerShdw>
                </a:effectLst>
                <a:cs typeface="Times New Roman" panose="02020603050405020304" pitchFamily="18" charset="0"/>
              </a:rPr>
              <a:t>Support and Guidance</a:t>
            </a:r>
            <a:br>
              <a:rPr lang="en-GB" altLang="en-US" sz="2800" dirty="0">
                <a:effectLst>
                  <a:outerShdw blurRad="38100" dist="38100" dir="2700000" algn="tl">
                    <a:srgbClr val="000000">
                      <a:alpha val="43137"/>
                    </a:srgbClr>
                  </a:outerShdw>
                </a:effectLst>
                <a:cs typeface="Times New Roman" panose="02020603050405020304" pitchFamily="18" charset="0"/>
              </a:rPr>
            </a:br>
            <a:r>
              <a:rPr lang="en-GB" sz="2800" dirty="0">
                <a:effectLst>
                  <a:outerShdw blurRad="38100" dist="38100" dir="2700000" algn="tl">
                    <a:srgbClr val="000000">
                      <a:alpha val="43137"/>
                    </a:srgbClr>
                  </a:outerShdw>
                </a:effectLst>
                <a:ea typeface="Times New Roman" panose="02020603050405020304" pitchFamily="18" charset="0"/>
              </a:rPr>
              <a:t>The Role of the Tutor</a:t>
            </a:r>
            <a:br>
              <a:rPr lang="en-GB" altLang="en-US" dirty="0">
                <a:latin typeface="Times New Roman" panose="02020603050405020304" pitchFamily="18" charset="0"/>
                <a:cs typeface="Times New Roman" panose="02020603050405020304" pitchFamily="18" charset="0"/>
              </a:rPr>
            </a:br>
            <a:endParaRPr lang="en-GB" altLang="en-US" dirty="0"/>
          </a:p>
        </p:txBody>
      </p:sp>
      <p:sp>
        <p:nvSpPr>
          <p:cNvPr id="3" name="Content Placeholder 2">
            <a:extLst>
              <a:ext uri="{FF2B5EF4-FFF2-40B4-BE49-F238E27FC236}">
                <a16:creationId xmlns:a16="http://schemas.microsoft.com/office/drawing/2014/main" id="{6026ED7D-B98A-43F6-B29F-4186F08947F1}"/>
              </a:ext>
            </a:extLst>
          </p:cNvPr>
          <p:cNvSpPr>
            <a:spLocks noGrp="1"/>
          </p:cNvSpPr>
          <p:nvPr>
            <p:ph idx="1"/>
          </p:nvPr>
        </p:nvSpPr>
        <p:spPr>
          <a:xfrm>
            <a:off x="484485" y="1196752"/>
            <a:ext cx="8229600" cy="4895850"/>
          </a:xfrm>
        </p:spPr>
        <p:txBody>
          <a:bodyPr/>
          <a:lstStyle/>
          <a:p>
            <a:pPr marL="0" indent="0">
              <a:buFontTx/>
              <a:buNone/>
              <a:defRPr/>
            </a:pPr>
            <a:r>
              <a:rPr lang="en-GB" sz="1800" b="1" dirty="0">
                <a:ea typeface="Times New Roman" panose="02020603050405020304" pitchFamily="18" charset="0"/>
              </a:rPr>
              <a:t> </a:t>
            </a:r>
          </a:p>
          <a:p>
            <a:pPr marL="0" indent="0">
              <a:buFontTx/>
              <a:buNone/>
              <a:defRPr/>
            </a:pPr>
            <a:r>
              <a:rPr lang="en-GB" sz="1800" dirty="0">
                <a:ea typeface="Times New Roman" panose="02020603050405020304" pitchFamily="18" charset="0"/>
              </a:rPr>
              <a:t>Tutor – first point of contact for any concerns</a:t>
            </a:r>
          </a:p>
          <a:p>
            <a:pPr marL="0" indent="0">
              <a:buFontTx/>
              <a:buNone/>
              <a:defRPr/>
            </a:pPr>
            <a:endParaRPr lang="en-GB" sz="1800" dirty="0">
              <a:latin typeface="Times New Roman" panose="02020603050405020304" pitchFamily="18" charset="0"/>
              <a:ea typeface="Times New Roman" panose="02020603050405020304" pitchFamily="18" charset="0"/>
            </a:endParaRPr>
          </a:p>
          <a:p>
            <a:pPr marL="0" indent="0">
              <a:buFontTx/>
              <a:buNone/>
              <a:defRPr/>
            </a:pPr>
            <a:r>
              <a:rPr lang="en-GB" sz="1800" dirty="0">
                <a:ea typeface="Times New Roman" panose="02020603050405020304" pitchFamily="18" charset="0"/>
              </a:rPr>
              <a:t>All Year 12 and 13 students meet for registration in the morning with their tutor. </a:t>
            </a:r>
          </a:p>
          <a:p>
            <a:pPr marL="0" indent="0">
              <a:buFontTx/>
              <a:buNone/>
              <a:defRPr/>
            </a:pPr>
            <a:endParaRPr lang="en-GB" sz="1800" dirty="0">
              <a:ea typeface="Times New Roman" panose="02020603050405020304" pitchFamily="18" charset="0"/>
            </a:endParaRPr>
          </a:p>
          <a:p>
            <a:pPr marL="0" indent="0">
              <a:buFontTx/>
              <a:buNone/>
              <a:defRPr/>
            </a:pPr>
            <a:r>
              <a:rPr lang="en-GB" sz="1800" dirty="0">
                <a:ea typeface="Times New Roman" panose="02020603050405020304" pitchFamily="18" charset="0"/>
              </a:rPr>
              <a:t>The tutor is the academic and pastoral mentor and will monitor attendance and progress. They will be one of the people students can turn to if they needed advice, including career and Higher Education advice.</a:t>
            </a:r>
          </a:p>
          <a:p>
            <a:pPr marL="0" indent="0">
              <a:buFontTx/>
              <a:buNone/>
              <a:defRPr/>
            </a:pPr>
            <a:r>
              <a:rPr lang="en-GB" sz="1800" dirty="0">
                <a:ea typeface="Times New Roman" panose="02020603050405020304" pitchFamily="18" charset="0"/>
              </a:rPr>
              <a:t> </a:t>
            </a:r>
          </a:p>
          <a:p>
            <a:pPr marL="0" indent="0">
              <a:buFontTx/>
              <a:buNone/>
              <a:defRPr/>
            </a:pPr>
            <a:r>
              <a:rPr lang="en-GB" sz="1800" dirty="0">
                <a:ea typeface="Times New Roman" panose="02020603050405020304" pitchFamily="18" charset="0"/>
              </a:rPr>
              <a:t>When termly tracking grades are published, students will meet with their tutor to discuss progress and draw up a plan of action to ensure that they achieve their full academic potential. </a:t>
            </a:r>
          </a:p>
          <a:p>
            <a:pPr marL="0" indent="0">
              <a:buFontTx/>
              <a:buNone/>
              <a:defRPr/>
            </a:pPr>
            <a:endParaRPr lang="en-GB" sz="1800" dirty="0">
              <a:ea typeface="Times New Roman" panose="02020603050405020304" pitchFamily="18" charset="0"/>
            </a:endParaRPr>
          </a:p>
          <a:p>
            <a:pPr marL="0" indent="0">
              <a:buFontTx/>
              <a:buNone/>
              <a:defRPr/>
            </a:pPr>
            <a:r>
              <a:rPr lang="en-GB" sz="1800" dirty="0">
                <a:ea typeface="Times New Roman" panose="02020603050405020304" pitchFamily="18" charset="0"/>
              </a:rPr>
              <a:t>The tutor will be responsible for writing the reference when a student applies for university, employment or apprenticeships.</a:t>
            </a:r>
            <a:endParaRPr lang="en-GB" sz="1800" dirty="0">
              <a:latin typeface="Times New Roman" panose="02020603050405020304" pitchFamily="18" charset="0"/>
              <a:ea typeface="Times New Roman" panose="02020603050405020304" pitchFamily="18" charset="0"/>
            </a:endParaRPr>
          </a:p>
          <a:p>
            <a:pP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A9F06B7-9358-4B7D-A1E5-6F612C2C7D9B}"/>
              </a:ext>
            </a:extLst>
          </p:cNvPr>
          <p:cNvSpPr>
            <a:spLocks noGrp="1" noChangeArrowheads="1"/>
          </p:cNvSpPr>
          <p:nvPr>
            <p:ph type="title"/>
          </p:nvPr>
        </p:nvSpPr>
        <p:spPr>
          <a:xfrm>
            <a:off x="457200" y="274638"/>
            <a:ext cx="8229600" cy="922337"/>
          </a:xfrm>
        </p:spPr>
        <p:txBody>
          <a:bodyPr/>
          <a:lstStyle/>
          <a:p>
            <a:pPr>
              <a:defRPr/>
            </a:pPr>
            <a:r>
              <a:rPr lang="en-GB" altLang="en-US" sz="2800" dirty="0">
                <a:effectLst>
                  <a:outerShdw blurRad="38100" dist="38100" dir="2700000" algn="tl">
                    <a:srgbClr val="000000">
                      <a:alpha val="43137"/>
                    </a:srgbClr>
                  </a:outerShdw>
                </a:effectLst>
              </a:rPr>
              <a:t>The Independent Learner</a:t>
            </a:r>
          </a:p>
        </p:txBody>
      </p:sp>
      <p:sp>
        <p:nvSpPr>
          <p:cNvPr id="6147" name="Content Placeholder 2">
            <a:extLst>
              <a:ext uri="{FF2B5EF4-FFF2-40B4-BE49-F238E27FC236}">
                <a16:creationId xmlns:a16="http://schemas.microsoft.com/office/drawing/2014/main" id="{C5FA885D-3408-4950-8E78-C5F9ADE70B20}"/>
              </a:ext>
            </a:extLst>
          </p:cNvPr>
          <p:cNvSpPr>
            <a:spLocks noGrp="1"/>
          </p:cNvSpPr>
          <p:nvPr>
            <p:ph idx="1"/>
          </p:nvPr>
        </p:nvSpPr>
        <p:spPr>
          <a:xfrm>
            <a:off x="457200" y="1196975"/>
            <a:ext cx="8229600" cy="1439937"/>
          </a:xfrm>
        </p:spPr>
        <p:txBody>
          <a:bodyPr/>
          <a:lstStyle/>
          <a:p>
            <a:pPr>
              <a:defRPr/>
            </a:pPr>
            <a:r>
              <a:rPr lang="en-GB" altLang="en-US" sz="1800" dirty="0"/>
              <a:t>Use supervised study periods wisely: a </a:t>
            </a:r>
            <a:r>
              <a:rPr lang="en-GB" altLang="en-US" sz="1800" b="1" dirty="0"/>
              <a:t>minimum</a:t>
            </a:r>
            <a:r>
              <a:rPr lang="en-GB" altLang="en-US" sz="1800" dirty="0"/>
              <a:t> of 15 hours independent work each week outside the taught lessons in class.</a:t>
            </a:r>
          </a:p>
          <a:p>
            <a:pPr>
              <a:defRPr/>
            </a:pPr>
            <a:r>
              <a:rPr lang="en-GB" altLang="en-US" sz="1800" dirty="0"/>
              <a:t>Year 12 have 4 formally registered supervision periods per week </a:t>
            </a:r>
          </a:p>
          <a:p>
            <a:pPr>
              <a:defRPr/>
            </a:pPr>
            <a:r>
              <a:rPr lang="en-GB" altLang="en-US" sz="1800" dirty="0"/>
              <a:t>Students can decide where to work on-site in other non-contact periods</a:t>
            </a:r>
          </a:p>
          <a:p>
            <a:pPr>
              <a:defRPr/>
            </a:pPr>
            <a:r>
              <a:rPr lang="en-GB" altLang="en-US" sz="1800" dirty="0"/>
              <a:t>If students are behind, this will be increased as part of their support plan.</a:t>
            </a:r>
          </a:p>
          <a:p>
            <a:pPr marL="0" indent="0" eaLnBrk="1" hangingPunct="1">
              <a:buNone/>
              <a:defRPr/>
            </a:pPr>
            <a:endParaRPr lang="en-GB" altLang="en-US" sz="1600" dirty="0"/>
          </a:p>
        </p:txBody>
      </p:sp>
      <p:sp>
        <p:nvSpPr>
          <p:cNvPr id="4" name="Speech Bubble: Oval 3">
            <a:extLst>
              <a:ext uri="{FF2B5EF4-FFF2-40B4-BE49-F238E27FC236}">
                <a16:creationId xmlns:a16="http://schemas.microsoft.com/office/drawing/2014/main" id="{AEBDF9E2-D748-4258-8F01-C2244CEB58EA}"/>
              </a:ext>
            </a:extLst>
          </p:cNvPr>
          <p:cNvSpPr/>
          <p:nvPr/>
        </p:nvSpPr>
        <p:spPr>
          <a:xfrm>
            <a:off x="140261" y="2996953"/>
            <a:ext cx="8229600" cy="2448272"/>
          </a:xfrm>
          <a:prstGeom prst="wedgeEllipseCallou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“The simple answer is that studying, studying and studying some more is the key to success. You will find that without doing so you will be rather disappointed in your results. In my case it was only by being truly shell-shocked by my Year 12 results that I have got out of the mindset of coasting along”.</a:t>
            </a:r>
          </a:p>
        </p:txBody>
      </p:sp>
      <p:sp>
        <p:nvSpPr>
          <p:cNvPr id="5" name="Speech Bubble: Oval 4">
            <a:extLst>
              <a:ext uri="{FF2B5EF4-FFF2-40B4-BE49-F238E27FC236}">
                <a16:creationId xmlns:a16="http://schemas.microsoft.com/office/drawing/2014/main" id="{55995783-F990-4F6F-85CC-14DDE60A4470}"/>
              </a:ext>
            </a:extLst>
          </p:cNvPr>
          <p:cNvSpPr/>
          <p:nvPr/>
        </p:nvSpPr>
        <p:spPr>
          <a:xfrm>
            <a:off x="3406292" y="4901516"/>
            <a:ext cx="5616624" cy="1519017"/>
          </a:xfrm>
          <a:prstGeom prst="wedgeEllipse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i="1" dirty="0">
                <a:solidFill>
                  <a:schemeClr val="tx1"/>
                </a:solidFill>
              </a:rPr>
              <a:t>In the Sixth Form it is essential that you move away from the idea that ‘homework’, set by the teacher is the only work to be done out of lessons.”</a:t>
            </a:r>
            <a:endParaRPr lang="en-GB"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F6F9-02BA-47F1-B22E-369A4251A22C}"/>
              </a:ext>
            </a:extLst>
          </p:cNvPr>
          <p:cNvSpPr>
            <a:spLocks noGrp="1"/>
          </p:cNvSpPr>
          <p:nvPr>
            <p:ph type="title"/>
          </p:nvPr>
        </p:nvSpPr>
        <p:spPr/>
        <p:txBody>
          <a:bodyPr/>
          <a:lstStyle/>
          <a:p>
            <a:r>
              <a:rPr lang="en-GB" dirty="0"/>
              <a:t>Tutor and Core Programme</a:t>
            </a:r>
          </a:p>
        </p:txBody>
      </p:sp>
      <p:sp>
        <p:nvSpPr>
          <p:cNvPr id="3" name="Content Placeholder 2">
            <a:extLst>
              <a:ext uri="{FF2B5EF4-FFF2-40B4-BE49-F238E27FC236}">
                <a16:creationId xmlns:a16="http://schemas.microsoft.com/office/drawing/2014/main" id="{F96A9A21-F144-42C5-9EBE-50E99B0BAA84}"/>
              </a:ext>
            </a:extLst>
          </p:cNvPr>
          <p:cNvSpPr>
            <a:spLocks noGrp="1"/>
          </p:cNvSpPr>
          <p:nvPr>
            <p:ph idx="1"/>
          </p:nvPr>
        </p:nvSpPr>
        <p:spPr/>
        <p:txBody>
          <a:bodyPr/>
          <a:lstStyle/>
          <a:p>
            <a:r>
              <a:rPr lang="en-GB" altLang="en-US" sz="3200" dirty="0"/>
              <a:t>Skills for life, including independent study skills, time management, PSHE topics, career guidance and planning for the future will be covered in tutor time and during CORE sessions on Friday period 1.</a:t>
            </a:r>
          </a:p>
          <a:p>
            <a:pPr>
              <a:buFontTx/>
              <a:buNone/>
            </a:pPr>
            <a:endParaRPr lang="en-GB" altLang="en-US" sz="3200" dirty="0"/>
          </a:p>
          <a:p>
            <a:r>
              <a:rPr lang="en-GB" altLang="en-US" sz="3200" dirty="0"/>
              <a:t>It is essential that students attend these sessions throughout the year.</a:t>
            </a:r>
          </a:p>
          <a:p>
            <a:endParaRPr lang="en-GB" dirty="0"/>
          </a:p>
        </p:txBody>
      </p:sp>
    </p:spTree>
    <p:extLst>
      <p:ext uri="{BB962C8B-B14F-4D97-AF65-F5344CB8AC3E}">
        <p14:creationId xmlns:p14="http://schemas.microsoft.com/office/powerpoint/2010/main" val="92821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1F4F260-3BF0-43DB-ABD9-4662F9F79038}"/>
              </a:ext>
            </a:extLst>
          </p:cNvPr>
          <p:cNvSpPr>
            <a:spLocks noGrp="1" noChangeArrowheads="1"/>
          </p:cNvSpPr>
          <p:nvPr>
            <p:ph type="title"/>
          </p:nvPr>
        </p:nvSpPr>
        <p:spPr/>
        <p:txBody>
          <a:bodyPr/>
          <a:lstStyle/>
          <a:p>
            <a:pPr>
              <a:defRPr/>
            </a:pPr>
            <a:r>
              <a:rPr lang="en-GB" altLang="en-US" sz="3000" dirty="0">
                <a:effectLst>
                  <a:outerShdw blurRad="38100" dist="38100" dir="2700000" algn="tl">
                    <a:srgbClr val="000000">
                      <a:alpha val="43137"/>
                    </a:srgbClr>
                  </a:outerShdw>
                </a:effectLst>
              </a:rPr>
              <a:t>VESPA – Growth Mindset</a:t>
            </a:r>
          </a:p>
        </p:txBody>
      </p:sp>
      <p:sp>
        <p:nvSpPr>
          <p:cNvPr id="16387" name="Content Placeholder 2">
            <a:extLst>
              <a:ext uri="{FF2B5EF4-FFF2-40B4-BE49-F238E27FC236}">
                <a16:creationId xmlns:a16="http://schemas.microsoft.com/office/drawing/2014/main" id="{7A0549A1-DFE3-4726-A1D0-2E444913D4DB}"/>
              </a:ext>
            </a:extLst>
          </p:cNvPr>
          <p:cNvSpPr>
            <a:spLocks noGrp="1" noChangeArrowheads="1"/>
          </p:cNvSpPr>
          <p:nvPr>
            <p:ph idx="1"/>
          </p:nvPr>
        </p:nvSpPr>
        <p:spPr>
          <a:xfrm>
            <a:off x="611560" y="1417638"/>
            <a:ext cx="5626968" cy="5327873"/>
          </a:xfrm>
        </p:spPr>
        <p:txBody>
          <a:bodyPr/>
          <a:lstStyle/>
          <a:p>
            <a:pPr>
              <a:buFontTx/>
              <a:buNone/>
            </a:pPr>
            <a:endParaRPr lang="en-GB" altLang="en-US" sz="2000" dirty="0"/>
          </a:p>
          <a:p>
            <a:pPr>
              <a:buFontTx/>
              <a:buNone/>
            </a:pPr>
            <a:r>
              <a:rPr lang="en-GB" altLang="en-US" sz="2000" dirty="0"/>
              <a:t>The sessions place particular emphasis on </a:t>
            </a:r>
            <a:r>
              <a:rPr lang="en-GB" altLang="en-US" sz="2000" b="1" dirty="0"/>
              <a:t>VESPA. </a:t>
            </a:r>
            <a:r>
              <a:rPr lang="en-GB" altLang="en-US" sz="2000" dirty="0"/>
              <a:t>It follows a countywide initiative for Sixth Form students called VESPA (Growth mindset).</a:t>
            </a:r>
          </a:p>
          <a:p>
            <a:pPr>
              <a:buFontTx/>
              <a:buNone/>
            </a:pPr>
            <a:r>
              <a:rPr lang="en-GB" altLang="en-US" sz="2000" dirty="0"/>
              <a:t>     For more information follow the link </a:t>
            </a:r>
            <a:r>
              <a:rPr lang="en-GB" altLang="en-US" sz="2000" dirty="0">
                <a:hlinkClick r:id="rId2"/>
              </a:rPr>
              <a:t>     https://www.vespamindset.com/</a:t>
            </a:r>
            <a:endParaRPr lang="en-GB" altLang="en-US" sz="2000" dirty="0"/>
          </a:p>
          <a:p>
            <a:pPr>
              <a:buFontTx/>
              <a:buNone/>
            </a:pPr>
            <a:endParaRPr lang="en-GB" altLang="en-US" sz="2000" dirty="0"/>
          </a:p>
          <a:p>
            <a:pPr>
              <a:buFontTx/>
              <a:buNone/>
            </a:pPr>
            <a:r>
              <a:rPr lang="en-GB" altLang="en-US" sz="2000" dirty="0"/>
              <a:t>Research-led programme of activities designed to help students set goals, develop a growth-mindset and give them the tools to achieve those goals. </a:t>
            </a:r>
          </a:p>
          <a:p>
            <a:pPr>
              <a:buFontTx/>
              <a:buNone/>
            </a:pPr>
            <a:endParaRPr lang="en-GB" altLang="en-US" sz="2800" dirty="0"/>
          </a:p>
          <a:p>
            <a:pPr>
              <a:buFontTx/>
              <a:buNone/>
            </a:pPr>
            <a:endParaRPr lang="en-GB" altLang="en-US" sz="2800" dirty="0"/>
          </a:p>
          <a:p>
            <a:pPr>
              <a:buFontTx/>
              <a:buNone/>
            </a:pPr>
            <a:endParaRPr lang="en-GB" altLang="en-US" sz="3000" dirty="0"/>
          </a:p>
        </p:txBody>
      </p:sp>
      <p:pic>
        <p:nvPicPr>
          <p:cNvPr id="3" name="Picture 2">
            <a:extLst>
              <a:ext uri="{FF2B5EF4-FFF2-40B4-BE49-F238E27FC236}">
                <a16:creationId xmlns:a16="http://schemas.microsoft.com/office/drawing/2014/main" id="{A30983FD-49F8-49EE-B9F5-56B8BCF7F830}"/>
              </a:ext>
            </a:extLst>
          </p:cNvPr>
          <p:cNvPicPr>
            <a:picLocks noChangeAspect="1"/>
          </p:cNvPicPr>
          <p:nvPr/>
        </p:nvPicPr>
        <p:blipFill>
          <a:blip r:embed="rId3"/>
          <a:stretch>
            <a:fillRect/>
          </a:stretch>
        </p:blipFill>
        <p:spPr>
          <a:xfrm>
            <a:off x="7308304" y="1999996"/>
            <a:ext cx="1477350" cy="2208330"/>
          </a:xfrm>
          <a:prstGeom prst="rect">
            <a:avLst/>
          </a:prstGeom>
        </p:spPr>
      </p:pic>
      <p:pic>
        <p:nvPicPr>
          <p:cNvPr id="5" name="Picture 4">
            <a:extLst>
              <a:ext uri="{FF2B5EF4-FFF2-40B4-BE49-F238E27FC236}">
                <a16:creationId xmlns:a16="http://schemas.microsoft.com/office/drawing/2014/main" id="{04DFA222-7D40-4331-ADA9-1B48F336541F}"/>
              </a:ext>
            </a:extLst>
          </p:cNvPr>
          <p:cNvPicPr>
            <a:picLocks noChangeAspect="1"/>
          </p:cNvPicPr>
          <p:nvPr/>
        </p:nvPicPr>
        <p:blipFill>
          <a:blip r:embed="rId4"/>
          <a:stretch>
            <a:fillRect/>
          </a:stretch>
        </p:blipFill>
        <p:spPr>
          <a:xfrm>
            <a:off x="7317302" y="4208326"/>
            <a:ext cx="1477350" cy="2208330"/>
          </a:xfrm>
          <a:prstGeom prst="rect">
            <a:avLst/>
          </a:prstGeom>
        </p:spPr>
      </p:pic>
      <p:sp>
        <p:nvSpPr>
          <p:cNvPr id="2" name="TextBox 1">
            <a:extLst>
              <a:ext uri="{FF2B5EF4-FFF2-40B4-BE49-F238E27FC236}">
                <a16:creationId xmlns:a16="http://schemas.microsoft.com/office/drawing/2014/main" id="{E3C44720-B465-48CC-B7F5-F108CBE1E887}"/>
              </a:ext>
            </a:extLst>
          </p:cNvPr>
          <p:cNvSpPr txBox="1"/>
          <p:nvPr/>
        </p:nvSpPr>
        <p:spPr>
          <a:xfrm>
            <a:off x="7308304" y="441344"/>
            <a:ext cx="1477350" cy="1477328"/>
          </a:xfrm>
          <a:prstGeom prst="rect">
            <a:avLst/>
          </a:prstGeom>
          <a:solidFill>
            <a:schemeClr val="accent2">
              <a:lumMod val="20000"/>
              <a:lumOff val="80000"/>
            </a:schemeClr>
          </a:solidFill>
        </p:spPr>
        <p:txBody>
          <a:bodyPr wrap="square" rtlCol="0">
            <a:spAutoFit/>
          </a:bodyPr>
          <a:lstStyle/>
          <a:p>
            <a:pPr>
              <a:buFontTx/>
              <a:buNone/>
            </a:pPr>
            <a:r>
              <a:rPr lang="en-GB" altLang="en-US" sz="1800" dirty="0"/>
              <a:t>V: Vision </a:t>
            </a:r>
          </a:p>
          <a:p>
            <a:pPr>
              <a:buFontTx/>
              <a:buNone/>
            </a:pPr>
            <a:r>
              <a:rPr lang="en-GB" altLang="en-US" sz="1800" dirty="0"/>
              <a:t>E: Effort </a:t>
            </a:r>
          </a:p>
          <a:p>
            <a:pPr>
              <a:buFontTx/>
              <a:buNone/>
            </a:pPr>
            <a:r>
              <a:rPr lang="en-GB" altLang="en-US" sz="1800" dirty="0"/>
              <a:t>S: Systems </a:t>
            </a:r>
          </a:p>
          <a:p>
            <a:pPr>
              <a:buFontTx/>
              <a:buNone/>
            </a:pPr>
            <a:r>
              <a:rPr lang="en-GB" altLang="en-US" sz="1800" dirty="0"/>
              <a:t>P: Practice  </a:t>
            </a:r>
          </a:p>
          <a:p>
            <a:pPr>
              <a:buFontTx/>
              <a:buNone/>
            </a:pPr>
            <a:r>
              <a:rPr lang="en-GB" altLang="en-US" sz="1800" dirty="0"/>
              <a:t>A: Attitude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E26F39E-275E-4E73-A71E-67CFB148AF0C}"/>
              </a:ext>
            </a:extLst>
          </p:cNvPr>
          <p:cNvSpPr>
            <a:spLocks noGrp="1" noChangeArrowheads="1"/>
          </p:cNvSpPr>
          <p:nvPr>
            <p:ph type="title"/>
          </p:nvPr>
        </p:nvSpPr>
        <p:spPr>
          <a:xfrm>
            <a:off x="457200" y="188640"/>
            <a:ext cx="8229600" cy="1143000"/>
          </a:xfrm>
        </p:spPr>
        <p:txBody>
          <a:bodyPr/>
          <a:lstStyle/>
          <a:p>
            <a:pPr>
              <a:defRPr/>
            </a:pPr>
            <a:r>
              <a:rPr lang="en-GB" altLang="en-US" sz="3000" dirty="0">
                <a:effectLst>
                  <a:outerShdw blurRad="38100" dist="38100" dir="2700000" algn="tl">
                    <a:srgbClr val="000000">
                      <a:alpha val="43137"/>
                    </a:srgbClr>
                  </a:outerShdw>
                </a:effectLst>
              </a:rPr>
              <a:t>Tracking Grades, Reports, Parent Evenings</a:t>
            </a:r>
          </a:p>
        </p:txBody>
      </p:sp>
      <p:sp>
        <p:nvSpPr>
          <p:cNvPr id="18435" name="Content Placeholder 2">
            <a:extLst>
              <a:ext uri="{FF2B5EF4-FFF2-40B4-BE49-F238E27FC236}">
                <a16:creationId xmlns:a16="http://schemas.microsoft.com/office/drawing/2014/main" id="{847202B9-BBC9-49EB-ADF6-560B152B49B5}"/>
              </a:ext>
            </a:extLst>
          </p:cNvPr>
          <p:cNvSpPr>
            <a:spLocks noGrp="1" noChangeArrowheads="1"/>
          </p:cNvSpPr>
          <p:nvPr>
            <p:ph idx="1"/>
          </p:nvPr>
        </p:nvSpPr>
        <p:spPr>
          <a:xfrm>
            <a:off x="491940" y="980728"/>
            <a:ext cx="8229600" cy="4641850"/>
          </a:xfrm>
        </p:spPr>
        <p:txBody>
          <a:bodyPr/>
          <a:lstStyle/>
          <a:p>
            <a:pPr marL="0" indent="0">
              <a:buFontTx/>
              <a:buNone/>
              <a:defRPr/>
            </a:pPr>
            <a:r>
              <a:rPr lang="en-GB" altLang="en-US" sz="2000" b="1" dirty="0"/>
              <a:t>Tracking grade information will include:</a:t>
            </a:r>
          </a:p>
          <a:p>
            <a:pPr>
              <a:defRPr/>
            </a:pPr>
            <a:r>
              <a:rPr lang="en-GB" altLang="en-US" sz="1800" dirty="0"/>
              <a:t>ALPS Target – based on overall GCSE results. A*-E; D*-P</a:t>
            </a:r>
          </a:p>
          <a:p>
            <a:pPr>
              <a:defRPr/>
            </a:pPr>
            <a:r>
              <a:rPr lang="en-GB" altLang="en-US" sz="1800" dirty="0"/>
              <a:t>Effort Grades: 1*,1,2,3,4</a:t>
            </a:r>
          </a:p>
          <a:p>
            <a:pPr>
              <a:defRPr/>
            </a:pPr>
            <a:r>
              <a:rPr lang="en-GB" altLang="en-US" sz="1800" dirty="0"/>
              <a:t>Concern Codes: A,C,I,P,H,O</a:t>
            </a:r>
          </a:p>
          <a:p>
            <a:pPr>
              <a:defRPr/>
            </a:pPr>
            <a:endParaRPr lang="en-GB" altLang="en-US" sz="1000" dirty="0"/>
          </a:p>
          <a:p>
            <a:pPr marL="0" indent="0">
              <a:buFontTx/>
              <a:buNone/>
              <a:defRPr/>
            </a:pPr>
            <a:r>
              <a:rPr lang="en-GB" altLang="en-US" sz="2000" b="1" dirty="0"/>
              <a:t>Dates of issue of Tracking Grades and Reports:</a:t>
            </a:r>
          </a:p>
          <a:p>
            <a:pPr>
              <a:defRPr/>
            </a:pPr>
            <a:r>
              <a:rPr lang="en-GB" altLang="en-US" sz="1800" dirty="0"/>
              <a:t>Tracking 1 Friday 5 November</a:t>
            </a:r>
          </a:p>
          <a:p>
            <a:pPr>
              <a:defRPr/>
            </a:pPr>
            <a:r>
              <a:rPr lang="en-GB" altLang="en-US" sz="1800" dirty="0"/>
              <a:t>Tracking 2 Friday 17 December</a:t>
            </a:r>
          </a:p>
          <a:p>
            <a:pPr>
              <a:defRPr/>
            </a:pPr>
            <a:r>
              <a:rPr lang="en-GB" altLang="en-US" sz="1800" dirty="0"/>
              <a:t>Parent Evening Wednesday 5 January</a:t>
            </a:r>
          </a:p>
          <a:p>
            <a:pPr>
              <a:defRPr/>
            </a:pPr>
            <a:r>
              <a:rPr lang="en-GB" altLang="en-US" sz="1800" dirty="0"/>
              <a:t>Tracking 3 Friday 18 March</a:t>
            </a:r>
          </a:p>
          <a:p>
            <a:pPr>
              <a:defRPr/>
            </a:pPr>
            <a:r>
              <a:rPr lang="en-GB" altLang="en-US" sz="1800" dirty="0"/>
              <a:t>Tracking 4 (and examination results) Friday 27 May</a:t>
            </a:r>
          </a:p>
          <a:p>
            <a:pPr>
              <a:defRPr/>
            </a:pPr>
            <a:r>
              <a:rPr lang="en-GB" altLang="en-US" sz="1800" dirty="0"/>
              <a:t>Year 12 Report Friday 10 June</a:t>
            </a:r>
          </a:p>
          <a:p>
            <a:pPr>
              <a:defRPr/>
            </a:pPr>
            <a:r>
              <a:rPr lang="en-GB" altLang="en-US" sz="1800" dirty="0"/>
              <a:t>Tracking 5 Friday 15</a:t>
            </a:r>
            <a:r>
              <a:rPr lang="en-GB" altLang="en-US" sz="1800" baseline="30000" dirty="0"/>
              <a:t>th</a:t>
            </a:r>
            <a:r>
              <a:rPr lang="en-GB" altLang="en-US" sz="1800" dirty="0"/>
              <a:t> July</a:t>
            </a:r>
          </a:p>
          <a:p>
            <a:pPr>
              <a:defRPr/>
            </a:pPr>
            <a:endParaRPr lang="en-GB" altLang="en-US" sz="1000" dirty="0">
              <a:highlight>
                <a:srgbClr val="FFFF00"/>
              </a:highlight>
            </a:endParaRPr>
          </a:p>
          <a:p>
            <a:pPr marL="0" indent="0">
              <a:buFontTx/>
              <a:buNone/>
              <a:defRPr/>
            </a:pPr>
            <a:r>
              <a:rPr lang="en-GB" altLang="en-US" sz="2000" b="1" dirty="0"/>
              <a:t>Dates of Formal Assessments &amp; Internal Exams:</a:t>
            </a:r>
          </a:p>
          <a:p>
            <a:pPr>
              <a:defRPr/>
            </a:pPr>
            <a:r>
              <a:rPr lang="en-GB" altLang="en-US" sz="1800" dirty="0"/>
              <a:t>w/c 8 &amp; 15 November (Formal Assessments)</a:t>
            </a:r>
          </a:p>
          <a:p>
            <a:pPr>
              <a:defRPr/>
            </a:pPr>
            <a:r>
              <a:rPr lang="en-GB" altLang="en-US" sz="1800" dirty="0"/>
              <a:t>w/c 25 April (Internal Exams)</a:t>
            </a:r>
          </a:p>
          <a:p>
            <a:pPr>
              <a:defRPr/>
            </a:pPr>
            <a:r>
              <a:rPr lang="en-GB" altLang="en-US" sz="1800" dirty="0"/>
              <a:t>w/c 27 June (Internal Exams)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1578AB1-6840-4340-8B87-11F464008CFF}"/>
              </a:ext>
            </a:extLst>
          </p:cNvPr>
          <p:cNvSpPr>
            <a:spLocks noGrp="1" noChangeArrowheads="1"/>
          </p:cNvSpPr>
          <p:nvPr>
            <p:ph type="title"/>
          </p:nvPr>
        </p:nvSpPr>
        <p:spPr/>
        <p:txBody>
          <a:bodyPr/>
          <a:lstStyle/>
          <a:p>
            <a:pPr>
              <a:defRPr/>
            </a:pPr>
            <a:r>
              <a:rPr lang="en-GB" altLang="en-US" sz="2800" dirty="0">
                <a:effectLst>
                  <a:outerShdw blurRad="38100" dist="38100" dir="2700000" algn="tl">
                    <a:srgbClr val="000000">
                      <a:alpha val="43137"/>
                    </a:srgbClr>
                  </a:outerShdw>
                </a:effectLst>
              </a:rPr>
              <a:t>Continuation of a Subject  into Year 13</a:t>
            </a:r>
          </a:p>
        </p:txBody>
      </p:sp>
      <p:sp>
        <p:nvSpPr>
          <p:cNvPr id="20483" name="Content Placeholder 2">
            <a:extLst>
              <a:ext uri="{FF2B5EF4-FFF2-40B4-BE49-F238E27FC236}">
                <a16:creationId xmlns:a16="http://schemas.microsoft.com/office/drawing/2014/main" id="{6C5D3487-6226-4A3D-8B73-372249D24663}"/>
              </a:ext>
            </a:extLst>
          </p:cNvPr>
          <p:cNvSpPr>
            <a:spLocks noGrp="1" noChangeArrowheads="1"/>
          </p:cNvSpPr>
          <p:nvPr>
            <p:ph idx="1"/>
          </p:nvPr>
        </p:nvSpPr>
        <p:spPr>
          <a:xfrm>
            <a:off x="457200" y="1382541"/>
            <a:ext cx="8229600" cy="4421188"/>
          </a:xfrm>
        </p:spPr>
        <p:txBody>
          <a:bodyPr/>
          <a:lstStyle/>
          <a:p>
            <a:r>
              <a:rPr lang="en-GB" altLang="en-US" sz="2000" dirty="0"/>
              <a:t>A-levels are now linear (exams at the end of 2 years); no external AS examinations. </a:t>
            </a:r>
          </a:p>
          <a:p>
            <a:r>
              <a:rPr lang="en-GB" altLang="en-US" sz="2000" dirty="0"/>
              <a:t>Year 1 content internally examined at the end of Year 12; students must pass to progress to Year 13.</a:t>
            </a:r>
          </a:p>
          <a:p>
            <a:r>
              <a:rPr lang="en-GB" altLang="en-US" sz="2000" dirty="0"/>
              <a:t>Students will, wherever possible, continue all subjects/courses through to Year 13.</a:t>
            </a:r>
          </a:p>
          <a:p>
            <a:r>
              <a:rPr lang="en-GB" altLang="en-US" sz="2000" dirty="0"/>
              <a:t>Vital that students have selected appropriate subjects for their ability, future career requirements and enjoyment.</a:t>
            </a:r>
          </a:p>
          <a:p>
            <a:r>
              <a:rPr lang="en-GB" altLang="en-US" sz="2000" dirty="0"/>
              <a:t>Hard work is essential; building a firm foundation for Year 13.</a:t>
            </a:r>
          </a:p>
          <a:p>
            <a:r>
              <a:rPr lang="en-GB" altLang="en-US" sz="2000" dirty="0"/>
              <a:t>Formal Assessments and examinations in Year 12 are part of the formal tracking system.</a:t>
            </a:r>
          </a:p>
          <a:p>
            <a:r>
              <a:rPr lang="en-GB" altLang="en-US" sz="2000" dirty="0"/>
              <a:t>BTEC and CTEC courses – students must complete all the required Year 12 units to be able to progress to Year 13 on these courses. Some courses do have exams in Year 12 – January and June.</a:t>
            </a:r>
          </a:p>
          <a:p>
            <a:endParaRPr lang="en-GB" altLang="en-US" sz="2400" dirty="0"/>
          </a:p>
          <a:p>
            <a:endParaRPr lang="en-GB"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11D-291D-427F-8621-529E58241575}"/>
              </a:ext>
            </a:extLst>
          </p:cNvPr>
          <p:cNvSpPr>
            <a:spLocks noGrp="1"/>
          </p:cNvSpPr>
          <p:nvPr>
            <p:ph type="title"/>
          </p:nvPr>
        </p:nvSpPr>
        <p:spPr/>
        <p:txBody>
          <a:bodyPr/>
          <a:lstStyle/>
          <a:p>
            <a:r>
              <a:rPr lang="en-GB" dirty="0"/>
              <a:t>Wellbeing</a:t>
            </a:r>
          </a:p>
        </p:txBody>
      </p:sp>
      <p:sp>
        <p:nvSpPr>
          <p:cNvPr id="3" name="Content Placeholder 2">
            <a:extLst>
              <a:ext uri="{FF2B5EF4-FFF2-40B4-BE49-F238E27FC236}">
                <a16:creationId xmlns:a16="http://schemas.microsoft.com/office/drawing/2014/main" id="{1963E812-7A89-469A-BA1F-319B2C875267}"/>
              </a:ext>
            </a:extLst>
          </p:cNvPr>
          <p:cNvSpPr>
            <a:spLocks noGrp="1"/>
          </p:cNvSpPr>
          <p:nvPr>
            <p:ph idx="1"/>
          </p:nvPr>
        </p:nvSpPr>
        <p:spPr/>
        <p:txBody>
          <a:bodyPr/>
          <a:lstStyle/>
          <a:p>
            <a:r>
              <a:rPr lang="en-GB" dirty="0"/>
              <a:t>A priority for us as a school – students and staff alike</a:t>
            </a:r>
          </a:p>
          <a:p>
            <a:r>
              <a:rPr lang="en-GB" dirty="0"/>
              <a:t>Wellbeing Wednesday Programme</a:t>
            </a:r>
          </a:p>
          <a:p>
            <a:r>
              <a:rPr lang="en-GB" dirty="0"/>
              <a:t>Wellbeing Ambassadors</a:t>
            </a:r>
          </a:p>
          <a:p>
            <a:r>
              <a:rPr lang="en-GB" dirty="0"/>
              <a:t>Mental Health First Aiders</a:t>
            </a:r>
          </a:p>
        </p:txBody>
      </p:sp>
    </p:spTree>
    <p:extLst>
      <p:ext uri="{BB962C8B-B14F-4D97-AF65-F5344CB8AC3E}">
        <p14:creationId xmlns:p14="http://schemas.microsoft.com/office/powerpoint/2010/main" val="68725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3188-AEE0-4D50-BD5F-83328FF576BD}"/>
              </a:ext>
            </a:extLst>
          </p:cNvPr>
          <p:cNvSpPr>
            <a:spLocks noGrp="1"/>
          </p:cNvSpPr>
          <p:nvPr>
            <p:ph type="title"/>
          </p:nvPr>
        </p:nvSpPr>
        <p:spPr/>
        <p:txBody>
          <a:bodyPr/>
          <a:lstStyle/>
          <a:p>
            <a:r>
              <a:rPr lang="en-GB" dirty="0"/>
              <a:t>KSHS Mental Health and Wellbeing Pathways</a:t>
            </a:r>
          </a:p>
        </p:txBody>
      </p:sp>
      <p:graphicFrame>
        <p:nvGraphicFramePr>
          <p:cNvPr id="4" name="Content Placeholder 3">
            <a:extLst>
              <a:ext uri="{FF2B5EF4-FFF2-40B4-BE49-F238E27FC236}">
                <a16:creationId xmlns:a16="http://schemas.microsoft.com/office/drawing/2014/main" id="{675DEE13-0F65-45E4-BB5C-0EE1958B782C}"/>
              </a:ext>
            </a:extLst>
          </p:cNvPr>
          <p:cNvGraphicFramePr>
            <a:graphicFrameLocks noGrp="1"/>
          </p:cNvGraphicFramePr>
          <p:nvPr>
            <p:ph idx="1"/>
            <p:extLst>
              <p:ext uri="{D42A27DB-BD31-4B8C-83A1-F6EECF244321}">
                <p14:modId xmlns:p14="http://schemas.microsoft.com/office/powerpoint/2010/main" val="1253368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68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FD06-BED6-49D6-814A-DCDCA7BA05E6}"/>
              </a:ext>
            </a:extLst>
          </p:cNvPr>
          <p:cNvSpPr>
            <a:spLocks noGrp="1"/>
          </p:cNvSpPr>
          <p:nvPr>
            <p:ph type="title"/>
          </p:nvPr>
        </p:nvSpPr>
        <p:spPr>
          <a:xfrm>
            <a:off x="3923928" y="274638"/>
            <a:ext cx="4762872" cy="1143000"/>
          </a:xfrm>
        </p:spPr>
        <p:txBody>
          <a:bodyPr/>
          <a:lstStyle/>
          <a:p>
            <a:r>
              <a:rPr lang="en-GB" dirty="0"/>
              <a:t>Our Aim</a:t>
            </a:r>
          </a:p>
        </p:txBody>
      </p:sp>
      <p:sp>
        <p:nvSpPr>
          <p:cNvPr id="3" name="Content Placeholder 2">
            <a:extLst>
              <a:ext uri="{FF2B5EF4-FFF2-40B4-BE49-F238E27FC236}">
                <a16:creationId xmlns:a16="http://schemas.microsoft.com/office/drawing/2014/main" id="{B4704E1D-0B60-4026-B807-85DED7FEBDFD}"/>
              </a:ext>
            </a:extLst>
          </p:cNvPr>
          <p:cNvSpPr>
            <a:spLocks noGrp="1"/>
          </p:cNvSpPr>
          <p:nvPr>
            <p:ph sz="half" idx="1"/>
          </p:nvPr>
        </p:nvSpPr>
        <p:spPr>
          <a:xfrm>
            <a:off x="4572000" y="1600200"/>
            <a:ext cx="4283948" cy="4525963"/>
          </a:xfrm>
        </p:spPr>
        <p:txBody>
          <a:bodyPr/>
          <a:lstStyle/>
          <a:p>
            <a:pPr marL="0" indent="0" eaLnBrk="1" hangingPunct="1">
              <a:buNone/>
            </a:pPr>
            <a:r>
              <a:rPr lang="en-GB" sz="2400" dirty="0">
                <a:latin typeface="Calibri" panose="020F0502020204030204" pitchFamily="34" charset="0"/>
                <a:cs typeface="Calibri" panose="020F0502020204030204" pitchFamily="34" charset="0"/>
              </a:rPr>
              <a:t>To help each student to achieve their full potential:</a:t>
            </a:r>
          </a:p>
          <a:p>
            <a:pPr marL="0" indent="0" eaLnBrk="1" hangingPunct="1">
              <a:buNone/>
            </a:pPr>
            <a:endParaRPr lang="en-GB" sz="2400" dirty="0">
              <a:latin typeface="Calibri" panose="020F0502020204030204" pitchFamily="34" charset="0"/>
              <a:cs typeface="Calibri" panose="020F0502020204030204" pitchFamily="34" charset="0"/>
            </a:endParaRPr>
          </a:p>
          <a:p>
            <a:pPr eaLnBrk="1" hangingPunct="1">
              <a:buFontTx/>
              <a:buChar char="-"/>
            </a:pPr>
            <a:r>
              <a:rPr lang="en-GB" sz="2000" dirty="0">
                <a:latin typeface="Calibri" panose="020F0502020204030204" pitchFamily="34" charset="0"/>
                <a:cs typeface="Calibri" panose="020F0502020204030204" pitchFamily="34" charset="0"/>
              </a:rPr>
              <a:t>Qualifications which open doors</a:t>
            </a:r>
          </a:p>
          <a:p>
            <a:pPr eaLnBrk="1" hangingPunct="1">
              <a:buFontTx/>
              <a:buChar char="-"/>
            </a:pPr>
            <a:endParaRPr lang="en-GB" sz="2000" dirty="0">
              <a:latin typeface="Calibri" panose="020F0502020204030204" pitchFamily="34" charset="0"/>
              <a:cs typeface="Calibri" panose="020F0502020204030204" pitchFamily="34" charset="0"/>
            </a:endParaRPr>
          </a:p>
          <a:p>
            <a:pPr eaLnBrk="1" hangingPunct="1">
              <a:buFontTx/>
              <a:buChar char="-"/>
            </a:pPr>
            <a:r>
              <a:rPr lang="en-GB" sz="2000" dirty="0">
                <a:latin typeface="Calibri" panose="020F0502020204030204" pitchFamily="34" charset="0"/>
                <a:cs typeface="Calibri" panose="020F0502020204030204" pitchFamily="34" charset="0"/>
              </a:rPr>
              <a:t>A place at their preferred post-</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18 institution or employer</a:t>
            </a:r>
          </a:p>
          <a:p>
            <a:pPr eaLnBrk="1" hangingPunct="1">
              <a:buFontTx/>
              <a:buChar char="-"/>
            </a:pPr>
            <a:endParaRPr lang="en-GB" sz="2000" dirty="0">
              <a:latin typeface="Calibri" panose="020F0502020204030204" pitchFamily="34" charset="0"/>
              <a:cs typeface="Calibri" panose="020F0502020204030204" pitchFamily="34" charset="0"/>
            </a:endParaRPr>
          </a:p>
          <a:p>
            <a:pPr eaLnBrk="1" hangingPunct="1">
              <a:buFontTx/>
              <a:buChar char="-"/>
            </a:pPr>
            <a:r>
              <a:rPr lang="en-GB" sz="2000" dirty="0">
                <a:latin typeface="Calibri" panose="020F0502020204030204" pitchFamily="34" charset="0"/>
                <a:cs typeface="Calibri" panose="020F0502020204030204" pitchFamily="34" charset="0"/>
              </a:rPr>
              <a:t>Skills for life </a:t>
            </a:r>
          </a:p>
          <a:p>
            <a:endParaRPr lang="en-GB" dirty="0"/>
          </a:p>
        </p:txBody>
      </p:sp>
      <p:pic>
        <p:nvPicPr>
          <p:cNvPr id="5" name="Picture 4" descr="A person in a suit and tie&#10;&#10;Description automatically generated with low confidence">
            <a:extLst>
              <a:ext uri="{FF2B5EF4-FFF2-40B4-BE49-F238E27FC236}">
                <a16:creationId xmlns:a16="http://schemas.microsoft.com/office/drawing/2014/main" id="{5F1BF710-E8D4-4AC7-B77B-94A2FB40043D}"/>
              </a:ext>
            </a:extLst>
          </p:cNvPr>
          <p:cNvPicPr>
            <a:picLocks noChangeAspect="1"/>
          </p:cNvPicPr>
          <p:nvPr/>
        </p:nvPicPr>
        <p:blipFill rotWithShape="1">
          <a:blip r:embed="rId2"/>
          <a:srcRect l="16136" r="2321"/>
          <a:stretch/>
        </p:blipFill>
        <p:spPr>
          <a:xfrm>
            <a:off x="288052" y="476672"/>
            <a:ext cx="4283948" cy="61066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70552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89F0741-A878-4222-B9D1-9E55EF6CF3B5}"/>
              </a:ext>
            </a:extLst>
          </p:cNvPr>
          <p:cNvSpPr>
            <a:spLocks noGrp="1" noChangeArrowheads="1"/>
          </p:cNvSpPr>
          <p:nvPr>
            <p:ph type="title"/>
          </p:nvPr>
        </p:nvSpPr>
        <p:spPr/>
        <p:txBody>
          <a:bodyPr/>
          <a:lstStyle/>
          <a:p>
            <a:pPr>
              <a:defRPr/>
            </a:pPr>
            <a:r>
              <a:rPr lang="en-GB" altLang="en-US" sz="2800" dirty="0">
                <a:effectLst>
                  <a:outerShdw blurRad="38100" dist="38100" dir="2700000" algn="tl">
                    <a:srgbClr val="000000">
                      <a:alpha val="43137"/>
                    </a:srgbClr>
                  </a:outerShdw>
                </a:effectLst>
              </a:rPr>
              <a:t>Planning for the Future – Advice from Sixth Form Students</a:t>
            </a:r>
          </a:p>
        </p:txBody>
      </p:sp>
      <p:sp>
        <p:nvSpPr>
          <p:cNvPr id="21507" name="Content Placeholder 2">
            <a:extLst>
              <a:ext uri="{FF2B5EF4-FFF2-40B4-BE49-F238E27FC236}">
                <a16:creationId xmlns:a16="http://schemas.microsoft.com/office/drawing/2014/main" id="{9347BBAD-9BE0-402C-8270-DA775679A73A}"/>
              </a:ext>
            </a:extLst>
          </p:cNvPr>
          <p:cNvSpPr>
            <a:spLocks noGrp="1" noChangeArrowheads="1"/>
          </p:cNvSpPr>
          <p:nvPr>
            <p:ph idx="1"/>
          </p:nvPr>
        </p:nvSpPr>
        <p:spPr/>
        <p:txBody>
          <a:bodyPr/>
          <a:lstStyle/>
          <a:p>
            <a:pPr eaLnBrk="1" hangingPunct="1"/>
            <a:r>
              <a:rPr lang="en-GB" altLang="en-US" sz="2000" i="1" dirty="0"/>
              <a:t>“Have a good idea early in Year 12 about what you want to do after Sixth Form. Plan and research. It helps to keep you motivated and you have something real to work towards.”</a:t>
            </a:r>
          </a:p>
          <a:p>
            <a:pPr eaLnBrk="1" hangingPunct="1"/>
            <a:endParaRPr lang="en-GB" altLang="en-US" sz="2000" i="1" dirty="0"/>
          </a:p>
          <a:p>
            <a:pPr eaLnBrk="1" hangingPunct="1"/>
            <a:r>
              <a:rPr lang="en-GB" altLang="en-US" sz="2000" i="1" dirty="0"/>
              <a:t>“Use the </a:t>
            </a:r>
            <a:r>
              <a:rPr lang="en-GB" altLang="en-US" sz="2000" i="1" dirty="0" err="1"/>
              <a:t>Unifrog</a:t>
            </a:r>
            <a:r>
              <a:rPr lang="en-GB" altLang="en-US" sz="2000" i="1" dirty="0"/>
              <a:t> online careers destination platform throughout Year 12. It is the place where students can compare every university course, apprenticeship and FE course in the UK. It also has very helpful information about writing personal statements and CVs.”</a:t>
            </a:r>
          </a:p>
          <a:p>
            <a:pPr eaLnBrk="1" hangingPunct="1"/>
            <a:endParaRPr lang="en-GB" altLang="en-US" sz="2000" i="1" dirty="0"/>
          </a:p>
          <a:p>
            <a:pPr eaLnBrk="1" hangingPunct="1"/>
            <a:r>
              <a:rPr lang="en-GB" altLang="en-US" sz="2000" i="1" dirty="0"/>
              <a:t>“Don’t turn down any opportunity to take part in extra-curricular events, because you will regret it when the time comes to write your personal statement.”</a:t>
            </a:r>
            <a:endParaRPr lang="en-GB" alt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EF83975-8A66-450D-9FB4-773209751CC8}"/>
              </a:ext>
            </a:extLst>
          </p:cNvPr>
          <p:cNvSpPr>
            <a:spLocks noGrp="1" noChangeArrowheads="1"/>
          </p:cNvSpPr>
          <p:nvPr>
            <p:ph type="title"/>
          </p:nvPr>
        </p:nvSpPr>
        <p:spPr/>
        <p:txBody>
          <a:bodyPr/>
          <a:lstStyle/>
          <a:p>
            <a:pPr>
              <a:defRPr/>
            </a:pPr>
            <a:r>
              <a:rPr lang="en-GB" altLang="en-US" sz="3000" dirty="0">
                <a:effectLst>
                  <a:outerShdw blurRad="38100" dist="38100" dir="2700000" algn="tl">
                    <a:srgbClr val="000000">
                      <a:alpha val="43137"/>
                    </a:srgbClr>
                  </a:outerShdw>
                </a:effectLst>
              </a:rPr>
              <a:t>Year 12 Career Planning</a:t>
            </a:r>
          </a:p>
        </p:txBody>
      </p:sp>
      <p:sp>
        <p:nvSpPr>
          <p:cNvPr id="29699" name="Content Placeholder 2">
            <a:extLst>
              <a:ext uri="{FF2B5EF4-FFF2-40B4-BE49-F238E27FC236}">
                <a16:creationId xmlns:a16="http://schemas.microsoft.com/office/drawing/2014/main" id="{22F9B0DC-75EC-4FEF-9FE1-8AA81D8BC0C0}"/>
              </a:ext>
            </a:extLst>
          </p:cNvPr>
          <p:cNvSpPr>
            <a:spLocks noGrp="1" noChangeArrowheads="1"/>
          </p:cNvSpPr>
          <p:nvPr>
            <p:ph idx="1"/>
          </p:nvPr>
        </p:nvSpPr>
        <p:spPr>
          <a:xfrm>
            <a:off x="457200" y="1268413"/>
            <a:ext cx="8229600" cy="5400675"/>
          </a:xfrm>
        </p:spPr>
        <p:txBody>
          <a:bodyPr/>
          <a:lstStyle/>
          <a:p>
            <a:r>
              <a:rPr lang="en-GB" altLang="en-US" sz="2000" dirty="0"/>
              <a:t>Exploring post-18 possibilities is the main feature of Friday Core sessions and our tutor programme.</a:t>
            </a:r>
          </a:p>
          <a:p>
            <a:pPr marL="0" indent="0">
              <a:buNone/>
            </a:pPr>
            <a:endParaRPr lang="en-GB" altLang="en-US" sz="1000" dirty="0"/>
          </a:p>
          <a:p>
            <a:pPr lvl="1"/>
            <a:r>
              <a:rPr lang="en-GB" altLang="en-US" sz="1600" dirty="0" err="1"/>
              <a:t>Unifrog</a:t>
            </a:r>
            <a:r>
              <a:rPr lang="en-GB" altLang="en-US" sz="1600" dirty="0"/>
              <a:t> Online Careers Platform.</a:t>
            </a:r>
            <a:endParaRPr lang="en-GB" altLang="en-US" sz="2000" dirty="0"/>
          </a:p>
          <a:p>
            <a:pPr lvl="1"/>
            <a:r>
              <a:rPr lang="en-GB" altLang="en-US" sz="1600" dirty="0"/>
              <a:t>UCAS website. </a:t>
            </a:r>
          </a:p>
          <a:p>
            <a:pPr lvl="1"/>
            <a:r>
              <a:rPr lang="en-GB" altLang="en-US" sz="1600" dirty="0"/>
              <a:t>Apprenticeships: </a:t>
            </a:r>
            <a:r>
              <a:rPr lang="en-GB" altLang="en-US" sz="1600" dirty="0">
                <a:hlinkClick r:id="rId2"/>
              </a:rPr>
              <a:t>https://www.gov.uk/apply-apprenticeship</a:t>
            </a:r>
            <a:endParaRPr lang="en-GB" altLang="en-US" sz="1600" dirty="0"/>
          </a:p>
          <a:p>
            <a:pPr lvl="1"/>
            <a:r>
              <a:rPr lang="en-GB" altLang="en-US" sz="1600" dirty="0"/>
              <a:t>Careers meetings (external agency) – if requested</a:t>
            </a:r>
          </a:p>
          <a:p>
            <a:pPr lvl="1"/>
            <a:r>
              <a:rPr lang="en-GB" altLang="en-US" sz="1600" dirty="0"/>
              <a:t>Guest speakers</a:t>
            </a:r>
          </a:p>
          <a:p>
            <a:pPr lvl="1"/>
            <a:r>
              <a:rPr lang="en-GB" altLang="en-US" sz="1600" dirty="0"/>
              <a:t>Open Days (SJSF trip to university - Term 6)</a:t>
            </a:r>
          </a:p>
          <a:p>
            <a:pPr lvl="1"/>
            <a:r>
              <a:rPr lang="en-GB" altLang="en-US" sz="1600" dirty="0"/>
              <a:t>SJSF Careers and Apprenticeship Fairs (March – TBC)</a:t>
            </a:r>
          </a:p>
          <a:p>
            <a:pPr lvl="1"/>
            <a:r>
              <a:rPr lang="en-GB" altLang="en-US" sz="1600" dirty="0"/>
              <a:t>Oxbridge Conferences</a:t>
            </a:r>
          </a:p>
          <a:p>
            <a:pPr lvl="1"/>
            <a:r>
              <a:rPr lang="en-GB" altLang="en-US" sz="1600" dirty="0"/>
              <a:t>University, Apprenticeships &amp; the Future Evening (June)</a:t>
            </a:r>
          </a:p>
          <a:p>
            <a:endParaRPr lang="en-GB" altLang="en-US" sz="2000" dirty="0"/>
          </a:p>
          <a:p>
            <a:pPr marL="0" indent="0" algn="ctr">
              <a:buNone/>
            </a:pPr>
            <a:r>
              <a:rPr lang="en-GB" altLang="en-US" sz="2200" i="1" dirty="0"/>
              <a:t>“Know where you want to go; be flexible with how you get there”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C303-57F3-4AD1-BD53-8BFC70E6273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7D35A53-C1BE-4683-91AC-B029B6ABA941}"/>
              </a:ext>
            </a:extLst>
          </p:cNvPr>
          <p:cNvPicPr>
            <a:picLocks noGrp="1" noChangeAspect="1"/>
          </p:cNvPicPr>
          <p:nvPr>
            <p:ph idx="1"/>
          </p:nvPr>
        </p:nvPicPr>
        <p:blipFill>
          <a:blip r:embed="rId2"/>
          <a:stretch>
            <a:fillRect/>
          </a:stretch>
        </p:blipFill>
        <p:spPr>
          <a:xfrm>
            <a:off x="273495" y="1640908"/>
            <a:ext cx="8597008" cy="4930421"/>
          </a:xfrm>
        </p:spPr>
      </p:pic>
      <p:pic>
        <p:nvPicPr>
          <p:cNvPr id="7" name="Picture 6">
            <a:extLst>
              <a:ext uri="{FF2B5EF4-FFF2-40B4-BE49-F238E27FC236}">
                <a16:creationId xmlns:a16="http://schemas.microsoft.com/office/drawing/2014/main" id="{E93FAC77-38A4-44E9-8754-0B13EA6072E9}"/>
              </a:ext>
            </a:extLst>
          </p:cNvPr>
          <p:cNvPicPr>
            <a:picLocks noChangeAspect="1"/>
          </p:cNvPicPr>
          <p:nvPr/>
        </p:nvPicPr>
        <p:blipFill>
          <a:blip r:embed="rId3"/>
          <a:stretch>
            <a:fillRect/>
          </a:stretch>
        </p:blipFill>
        <p:spPr>
          <a:xfrm>
            <a:off x="3129158" y="327379"/>
            <a:ext cx="2885683" cy="1181540"/>
          </a:xfrm>
          <a:prstGeom prst="rect">
            <a:avLst/>
          </a:prstGeom>
        </p:spPr>
      </p:pic>
    </p:spTree>
    <p:extLst>
      <p:ext uri="{BB962C8B-B14F-4D97-AF65-F5344CB8AC3E}">
        <p14:creationId xmlns:p14="http://schemas.microsoft.com/office/powerpoint/2010/main" val="66597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192E-3D1D-48D4-B5F4-BD270C326B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1FDA65-FCB2-4828-B80C-3245D916EBA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F994E03-6BE8-469B-AE72-7D33D5AE3621}"/>
              </a:ext>
            </a:extLst>
          </p:cNvPr>
          <p:cNvPicPr>
            <a:picLocks noChangeAspect="1"/>
          </p:cNvPicPr>
          <p:nvPr/>
        </p:nvPicPr>
        <p:blipFill>
          <a:blip r:embed="rId2"/>
          <a:stretch>
            <a:fillRect/>
          </a:stretch>
        </p:blipFill>
        <p:spPr>
          <a:xfrm>
            <a:off x="323528" y="534175"/>
            <a:ext cx="8684474" cy="5789649"/>
          </a:xfrm>
          <a:prstGeom prst="rect">
            <a:avLst/>
          </a:prstGeom>
        </p:spPr>
      </p:pic>
    </p:spTree>
    <p:extLst>
      <p:ext uri="{BB962C8B-B14F-4D97-AF65-F5344CB8AC3E}">
        <p14:creationId xmlns:p14="http://schemas.microsoft.com/office/powerpoint/2010/main" val="23748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F9E4-4E73-402E-993C-99BC5D7960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1EFA10-55E3-4A79-B483-1AB1D5DEB89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DDA97A9-0C63-4043-B678-08C6D18FE9A2}"/>
              </a:ext>
            </a:extLst>
          </p:cNvPr>
          <p:cNvPicPr>
            <a:picLocks noChangeAspect="1"/>
          </p:cNvPicPr>
          <p:nvPr/>
        </p:nvPicPr>
        <p:blipFill>
          <a:blip r:embed="rId2"/>
          <a:stretch>
            <a:fillRect/>
          </a:stretch>
        </p:blipFill>
        <p:spPr>
          <a:xfrm>
            <a:off x="750404" y="286718"/>
            <a:ext cx="7643192" cy="6337023"/>
          </a:xfrm>
          <a:prstGeom prst="rect">
            <a:avLst/>
          </a:prstGeom>
        </p:spPr>
      </p:pic>
    </p:spTree>
    <p:extLst>
      <p:ext uri="{BB962C8B-B14F-4D97-AF65-F5344CB8AC3E}">
        <p14:creationId xmlns:p14="http://schemas.microsoft.com/office/powerpoint/2010/main" val="306359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AF84F91-9AC4-4A46-A5D4-6F9400B3DBEA}"/>
              </a:ext>
            </a:extLst>
          </p:cNvPr>
          <p:cNvSpPr>
            <a:spLocks noGrp="1" noChangeArrowheads="1"/>
          </p:cNvSpPr>
          <p:nvPr>
            <p:ph type="title"/>
          </p:nvPr>
        </p:nvSpPr>
        <p:spPr/>
        <p:txBody>
          <a:bodyPr/>
          <a:lstStyle/>
          <a:p>
            <a:pPr eaLnBrk="1" hangingPunct="1">
              <a:defRPr/>
            </a:pPr>
            <a:r>
              <a:rPr lang="en-GB" altLang="en-US" sz="2800" dirty="0">
                <a:effectLst>
                  <a:outerShdw blurRad="38100" dist="38100" dir="2700000" algn="tl">
                    <a:srgbClr val="000000">
                      <a:alpha val="43137"/>
                    </a:srgbClr>
                  </a:outerShdw>
                </a:effectLst>
              </a:rPr>
              <a:t>Post-18 Planning</a:t>
            </a:r>
          </a:p>
        </p:txBody>
      </p:sp>
      <p:sp>
        <p:nvSpPr>
          <p:cNvPr id="27651" name="Rectangle 3">
            <a:extLst>
              <a:ext uri="{FF2B5EF4-FFF2-40B4-BE49-F238E27FC236}">
                <a16:creationId xmlns:a16="http://schemas.microsoft.com/office/drawing/2014/main" id="{E75F5DDD-ADF5-42C1-9568-DED0ACB6EA6A}"/>
              </a:ext>
            </a:extLst>
          </p:cNvPr>
          <p:cNvSpPr>
            <a:spLocks noGrp="1" noChangeArrowheads="1"/>
          </p:cNvSpPr>
          <p:nvPr>
            <p:ph type="body" idx="1"/>
          </p:nvPr>
        </p:nvSpPr>
        <p:spPr>
          <a:xfrm>
            <a:off x="457200" y="1268760"/>
            <a:ext cx="8229600" cy="4708525"/>
          </a:xfrm>
        </p:spPr>
        <p:txBody>
          <a:bodyPr/>
          <a:lstStyle/>
          <a:p>
            <a:pPr marL="0" indent="0" eaLnBrk="1" hangingPunct="1">
              <a:buNone/>
              <a:defRPr/>
            </a:pPr>
            <a:r>
              <a:rPr lang="en-GB" altLang="en-US" sz="2400" dirty="0">
                <a:latin typeface="+mj-lt"/>
              </a:rPr>
              <a:t>During Year 12, all students are expected to:</a:t>
            </a:r>
          </a:p>
          <a:p>
            <a:pPr eaLnBrk="1" hangingPunct="1">
              <a:defRPr/>
            </a:pPr>
            <a:r>
              <a:rPr lang="en-GB" altLang="en-US" sz="2000" dirty="0">
                <a:latin typeface="+mj-lt"/>
              </a:rPr>
              <a:t>Explore potential post-18 routes </a:t>
            </a:r>
            <a:r>
              <a:rPr lang="en-GB" altLang="en-US" sz="1800" dirty="0">
                <a:latin typeface="+mj-lt"/>
              </a:rPr>
              <a:t>(university, apprenticeships, degree-level apprenticeships, employment, gap years, studying abroad)</a:t>
            </a:r>
          </a:p>
          <a:p>
            <a:pPr eaLnBrk="1" hangingPunct="1">
              <a:defRPr/>
            </a:pPr>
            <a:r>
              <a:rPr lang="en-GB" altLang="en-US" sz="2000" dirty="0">
                <a:latin typeface="+mj-lt"/>
              </a:rPr>
              <a:t>Start their UCAS application (May/June)</a:t>
            </a:r>
          </a:p>
          <a:p>
            <a:pPr eaLnBrk="1" hangingPunct="1">
              <a:defRPr/>
            </a:pPr>
            <a:r>
              <a:rPr lang="en-GB" altLang="en-US" sz="2000" dirty="0">
                <a:latin typeface="+mj-lt"/>
              </a:rPr>
              <a:t>Write a personal statement (first draft completed by start of Year 13)</a:t>
            </a:r>
          </a:p>
          <a:p>
            <a:pPr eaLnBrk="1" hangingPunct="1">
              <a:defRPr/>
            </a:pPr>
            <a:r>
              <a:rPr lang="en-GB" altLang="en-US" sz="2000" dirty="0">
                <a:latin typeface="+mj-lt"/>
              </a:rPr>
              <a:t>Be curious – ask questions, research opportunities</a:t>
            </a:r>
          </a:p>
          <a:p>
            <a:pPr eaLnBrk="1" hangingPunct="1">
              <a:defRPr/>
            </a:pPr>
            <a:r>
              <a:rPr lang="en-GB" altLang="en-US" sz="2000" dirty="0">
                <a:latin typeface="+mj-lt"/>
              </a:rPr>
              <a:t>Request a Form Tutor reference (July to November)</a:t>
            </a:r>
          </a:p>
          <a:p>
            <a:pPr eaLnBrk="1" hangingPunct="1">
              <a:defRPr/>
            </a:pPr>
            <a:r>
              <a:rPr lang="en-GB" altLang="en-US" sz="2000" dirty="0">
                <a:latin typeface="+mj-lt"/>
              </a:rPr>
              <a:t>Participate in all morning registration activities and attend all Core sessions.</a:t>
            </a:r>
          </a:p>
          <a:p>
            <a:pPr eaLnBrk="1" hangingPunct="1">
              <a:defRPr/>
            </a:pPr>
            <a:endParaRPr lang="en-GB" altLang="en-US" sz="2000" dirty="0">
              <a:latin typeface="+mj-lt"/>
            </a:endParaRPr>
          </a:p>
          <a:p>
            <a:pPr marL="0" indent="0" eaLnBrk="1" hangingPunct="1">
              <a:buNone/>
              <a:defRPr/>
            </a:pPr>
            <a:r>
              <a:rPr lang="en-GB" altLang="en-US" sz="2200" dirty="0">
                <a:latin typeface="+mj-lt"/>
              </a:rPr>
              <a:t>Predicted grades will be based on performance in Year 12 and the October tracking grades in Year 13.</a:t>
            </a:r>
          </a:p>
          <a:p>
            <a:pPr marL="0" indent="0" eaLnBrk="1" hangingPunct="1">
              <a:buNone/>
              <a:defRPr/>
            </a:pPr>
            <a:r>
              <a:rPr lang="en-GB" altLang="en-US" sz="2200" dirty="0">
                <a:latin typeface="+mj-lt"/>
              </a:rPr>
              <a:t>Course choices will be dependent upon performance (predicted grades).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53F9-F5C1-4D9B-A073-56F340807CE4}"/>
              </a:ext>
            </a:extLst>
          </p:cNvPr>
          <p:cNvSpPr>
            <a:spLocks noGrp="1"/>
          </p:cNvSpPr>
          <p:nvPr>
            <p:ph type="title"/>
          </p:nvPr>
        </p:nvSpPr>
        <p:spPr/>
        <p:txBody>
          <a:bodyPr/>
          <a:lstStyle/>
          <a:p>
            <a:r>
              <a:rPr lang="en-GB" altLang="en-US" sz="3000" dirty="0">
                <a:effectLst>
                  <a:outerShdw blurRad="38100" dist="38100" dir="2700000" algn="tl">
                    <a:srgbClr val="000000">
                      <a:alpha val="43137"/>
                    </a:srgbClr>
                  </a:outerShdw>
                </a:effectLst>
              </a:rPr>
              <a:t>Enrichment</a:t>
            </a:r>
            <a:endParaRPr lang="en-GB" sz="3000" dirty="0"/>
          </a:p>
        </p:txBody>
      </p:sp>
      <p:sp>
        <p:nvSpPr>
          <p:cNvPr id="3" name="Content Placeholder 2">
            <a:extLst>
              <a:ext uri="{FF2B5EF4-FFF2-40B4-BE49-F238E27FC236}">
                <a16:creationId xmlns:a16="http://schemas.microsoft.com/office/drawing/2014/main" id="{392A574F-D393-460D-9FED-2ED7500D66C3}"/>
              </a:ext>
            </a:extLst>
          </p:cNvPr>
          <p:cNvSpPr>
            <a:spLocks noGrp="1"/>
          </p:cNvSpPr>
          <p:nvPr>
            <p:ph idx="1"/>
          </p:nvPr>
        </p:nvSpPr>
        <p:spPr>
          <a:xfrm>
            <a:off x="457200" y="1203089"/>
            <a:ext cx="8229600" cy="1433824"/>
          </a:xfrm>
        </p:spPr>
        <p:txBody>
          <a:bodyPr/>
          <a:lstStyle/>
          <a:p>
            <a:r>
              <a:rPr lang="en-GB" sz="2000" dirty="0"/>
              <a:t>Opportunities for students to broaden their Sixth Form experience beyond their subjects.</a:t>
            </a:r>
          </a:p>
          <a:p>
            <a:r>
              <a:rPr lang="en-GB" sz="2000" dirty="0"/>
              <a:t>Helps with personal development (transferrable skills) and impresses universities and employers – makes students stand out!</a:t>
            </a:r>
          </a:p>
          <a:p>
            <a:endParaRPr lang="en-GB" dirty="0"/>
          </a:p>
        </p:txBody>
      </p:sp>
      <p:sp>
        <p:nvSpPr>
          <p:cNvPr id="5" name="TextBox 4">
            <a:extLst>
              <a:ext uri="{FF2B5EF4-FFF2-40B4-BE49-F238E27FC236}">
                <a16:creationId xmlns:a16="http://schemas.microsoft.com/office/drawing/2014/main" id="{ACBF3F06-13A4-4F61-900F-717E06AE1D53}"/>
              </a:ext>
            </a:extLst>
          </p:cNvPr>
          <p:cNvSpPr txBox="1"/>
          <p:nvPr/>
        </p:nvSpPr>
        <p:spPr>
          <a:xfrm>
            <a:off x="611560" y="2859553"/>
            <a:ext cx="4572000" cy="2308324"/>
          </a:xfrm>
          <a:prstGeom prst="rect">
            <a:avLst/>
          </a:prstGeom>
          <a:noFill/>
        </p:spPr>
        <p:txBody>
          <a:bodyPr wrap="square">
            <a:spAutoFit/>
          </a:bodyPr>
          <a:lstStyle/>
          <a:p>
            <a:pPr marL="285750" indent="-285750">
              <a:buFont typeface="Arial" panose="020B0604020202020204" pitchFamily="34" charset="0"/>
              <a:buChar char="•"/>
            </a:pPr>
            <a:r>
              <a:rPr lang="en-GB" sz="1600" dirty="0"/>
              <a:t>Extended Project Qualification</a:t>
            </a:r>
          </a:p>
          <a:p>
            <a:pPr marL="285750" indent="-285750">
              <a:buFont typeface="Arial" panose="020B0604020202020204" pitchFamily="34" charset="0"/>
              <a:buChar char="•"/>
            </a:pPr>
            <a:r>
              <a:rPr lang="en-GB" sz="1600" dirty="0"/>
              <a:t>MOOC and Lectures</a:t>
            </a:r>
          </a:p>
          <a:p>
            <a:pPr marL="285750" indent="-285750">
              <a:buFont typeface="Arial" panose="020B0604020202020204" pitchFamily="34" charset="0"/>
              <a:buChar char="•"/>
            </a:pPr>
            <a:r>
              <a:rPr lang="en-GB" sz="1600" dirty="0"/>
              <a:t>STEP Maths</a:t>
            </a:r>
          </a:p>
          <a:p>
            <a:pPr marL="285750" indent="-285750">
              <a:buFont typeface="Arial" panose="020B0604020202020204" pitchFamily="34" charset="0"/>
              <a:buChar char="•"/>
            </a:pPr>
            <a:r>
              <a:rPr lang="en-GB" sz="1600" dirty="0"/>
              <a:t>Critical Thinking/Debating current affairs</a:t>
            </a:r>
          </a:p>
          <a:p>
            <a:pPr marL="285750" indent="-285750">
              <a:buFont typeface="Arial" panose="020B0604020202020204" pitchFamily="34" charset="0"/>
              <a:buChar char="•"/>
            </a:pPr>
            <a:r>
              <a:rPr lang="en-GB" sz="1600" dirty="0"/>
              <a:t>Work Experience/Volunteering</a:t>
            </a:r>
          </a:p>
          <a:p>
            <a:pPr marL="285750" indent="-285750">
              <a:buFont typeface="Arial" panose="020B0604020202020204" pitchFamily="34" charset="0"/>
              <a:buChar char="•"/>
            </a:pPr>
            <a:r>
              <a:rPr lang="en-GB" sz="1600" dirty="0"/>
              <a:t>Cooking &amp; Living on a Budget</a:t>
            </a:r>
          </a:p>
          <a:p>
            <a:pPr marL="285750" indent="-285750">
              <a:buFont typeface="Arial" panose="020B0604020202020204" pitchFamily="34" charset="0"/>
              <a:buChar char="•"/>
            </a:pPr>
            <a:r>
              <a:rPr lang="en-GB" sz="1600" dirty="0"/>
              <a:t>Book Club</a:t>
            </a:r>
          </a:p>
          <a:p>
            <a:pPr marL="285750" indent="-285750">
              <a:buFont typeface="Arial" panose="020B0604020202020204" pitchFamily="34" charset="0"/>
              <a:buChar char="•"/>
            </a:pPr>
            <a:r>
              <a:rPr lang="en-GB" sz="1600" dirty="0"/>
              <a:t>Sewing Bee</a:t>
            </a:r>
          </a:p>
          <a:p>
            <a:endParaRPr lang="en-GB" sz="1600" dirty="0"/>
          </a:p>
        </p:txBody>
      </p:sp>
      <p:sp>
        <p:nvSpPr>
          <p:cNvPr id="7" name="TextBox 6">
            <a:extLst>
              <a:ext uri="{FF2B5EF4-FFF2-40B4-BE49-F238E27FC236}">
                <a16:creationId xmlns:a16="http://schemas.microsoft.com/office/drawing/2014/main" id="{2510B3C2-3305-4AFF-BE9F-1509E46E20B2}"/>
              </a:ext>
            </a:extLst>
          </p:cNvPr>
          <p:cNvSpPr txBox="1"/>
          <p:nvPr/>
        </p:nvSpPr>
        <p:spPr>
          <a:xfrm>
            <a:off x="4572000" y="2869142"/>
            <a:ext cx="4572000" cy="2062103"/>
          </a:xfrm>
          <a:prstGeom prst="rect">
            <a:avLst/>
          </a:prstGeom>
          <a:noFill/>
        </p:spPr>
        <p:txBody>
          <a:bodyPr wrap="square">
            <a:spAutoFit/>
          </a:bodyPr>
          <a:lstStyle/>
          <a:p>
            <a:pPr marL="285750" indent="-285750">
              <a:buFont typeface="Arial" panose="020B0604020202020204" pitchFamily="34" charset="0"/>
              <a:buChar char="•"/>
            </a:pPr>
            <a:r>
              <a:rPr lang="en-GB" sz="1600" dirty="0"/>
              <a:t>Sport – football, rugby, netball, indoor sport, fitness suite, HIIT, volleyball</a:t>
            </a:r>
          </a:p>
          <a:p>
            <a:pPr marL="285750" indent="-285750">
              <a:buFont typeface="Arial" panose="020B0604020202020204" pitchFamily="34" charset="0"/>
              <a:buChar char="•"/>
            </a:pPr>
            <a:r>
              <a:rPr lang="en-GB" sz="1600" dirty="0"/>
              <a:t>Arts Award</a:t>
            </a:r>
          </a:p>
          <a:p>
            <a:pPr marL="285750" indent="-285750">
              <a:buFont typeface="Arial" panose="020B0604020202020204" pitchFamily="34" charset="0"/>
              <a:buChar char="•"/>
            </a:pPr>
            <a:r>
              <a:rPr lang="en-GB" sz="1600" dirty="0"/>
              <a:t>Music Appreciation</a:t>
            </a:r>
          </a:p>
          <a:p>
            <a:pPr marL="285750" indent="-285750">
              <a:buFont typeface="Arial" panose="020B0604020202020204" pitchFamily="34" charset="0"/>
              <a:buChar char="•"/>
            </a:pPr>
            <a:r>
              <a:rPr lang="en-GB" sz="1600" dirty="0"/>
              <a:t>Duke of Edinburgh Award</a:t>
            </a:r>
          </a:p>
          <a:p>
            <a:pPr marL="285750" indent="-285750">
              <a:buFont typeface="Arial" panose="020B0604020202020204" pitchFamily="34" charset="0"/>
              <a:buChar char="•"/>
            </a:pPr>
            <a:r>
              <a:rPr lang="en-GB" sz="1600" dirty="0"/>
              <a:t>Roles of Responsibility e.g. Prefect, House Captain, Form Prefect, School Council, Wellbeing Ambassadors, </a:t>
            </a:r>
            <a:r>
              <a:rPr lang="en-GB" sz="1600"/>
              <a:t>Senior Team.</a:t>
            </a:r>
            <a:endParaRPr lang="en-GB" sz="1600" dirty="0"/>
          </a:p>
        </p:txBody>
      </p:sp>
      <p:pic>
        <p:nvPicPr>
          <p:cNvPr id="9" name="Picture 2" descr="\\cgsfiles1\photos$\Departments\PE\Football\First XI match Jan 2017\DSC_0102.JPG">
            <a:extLst>
              <a:ext uri="{FF2B5EF4-FFF2-40B4-BE49-F238E27FC236}">
                <a16:creationId xmlns:a16="http://schemas.microsoft.com/office/drawing/2014/main" id="{4358BF26-ED63-457C-8C51-8E9377EA7F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148560"/>
            <a:ext cx="2088480" cy="143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T:\Departments\Curriculum\PE\Netball Nov 2106\regionals\IMG_8271.JPG">
            <a:extLst>
              <a:ext uri="{FF2B5EF4-FFF2-40B4-BE49-F238E27FC236}">
                <a16:creationId xmlns:a16="http://schemas.microsoft.com/office/drawing/2014/main" id="{BAA2149A-FE16-41A6-AFF0-E617AA41E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967" y="5153885"/>
            <a:ext cx="2088480" cy="143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strs11\AppData\Local\Microsoft\Windows\Temporary Internet Files\Content.IE5\SHC1DFOM\DSC00802.JPG">
            <a:extLst>
              <a:ext uri="{FF2B5EF4-FFF2-40B4-BE49-F238E27FC236}">
                <a16:creationId xmlns:a16="http://schemas.microsoft.com/office/drawing/2014/main" id="{3B8923F6-9CBB-4667-8017-22E9CFFD9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2890" t="13158" r="24541"/>
          <a:stretch>
            <a:fillRect/>
          </a:stretch>
        </p:blipFill>
        <p:spPr bwMode="auto">
          <a:xfrm>
            <a:off x="4646447" y="5153885"/>
            <a:ext cx="1656755" cy="143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AF30F31-D682-447B-B5C0-BB2C4F407F95}"/>
              </a:ext>
            </a:extLst>
          </p:cNvPr>
          <p:cNvPicPr>
            <a:picLocks noChangeAspect="1"/>
          </p:cNvPicPr>
          <p:nvPr/>
        </p:nvPicPr>
        <p:blipFill>
          <a:blip r:embed="rId5"/>
          <a:stretch>
            <a:fillRect/>
          </a:stretch>
        </p:blipFill>
        <p:spPr>
          <a:xfrm>
            <a:off x="710043" y="5148560"/>
            <a:ext cx="1854558" cy="1434802"/>
          </a:xfrm>
          <a:prstGeom prst="rect">
            <a:avLst/>
          </a:prstGeom>
        </p:spPr>
      </p:pic>
    </p:spTree>
    <p:extLst>
      <p:ext uri="{BB962C8B-B14F-4D97-AF65-F5344CB8AC3E}">
        <p14:creationId xmlns:p14="http://schemas.microsoft.com/office/powerpoint/2010/main" val="2989488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9DA6-8008-4B5A-A9C4-197451D3B5E3}"/>
              </a:ext>
            </a:extLst>
          </p:cNvPr>
          <p:cNvSpPr>
            <a:spLocks noGrp="1"/>
          </p:cNvSpPr>
          <p:nvPr>
            <p:ph type="title"/>
          </p:nvPr>
        </p:nvSpPr>
        <p:spPr/>
        <p:txBody>
          <a:bodyPr/>
          <a:lstStyle/>
          <a:p>
            <a:r>
              <a:rPr lang="en-GB" altLang="en-US" sz="4400" dirty="0">
                <a:effectLst>
                  <a:outerShdw blurRad="38100" dist="38100" dir="2700000" algn="tl">
                    <a:srgbClr val="000000">
                      <a:alpha val="43137"/>
                    </a:srgbClr>
                  </a:outerShdw>
                </a:effectLst>
              </a:rPr>
              <a:t>Extended Project</a:t>
            </a:r>
            <a:endParaRPr lang="en-GB" dirty="0"/>
          </a:p>
        </p:txBody>
      </p:sp>
      <p:sp>
        <p:nvSpPr>
          <p:cNvPr id="3" name="Content Placeholder 2">
            <a:extLst>
              <a:ext uri="{FF2B5EF4-FFF2-40B4-BE49-F238E27FC236}">
                <a16:creationId xmlns:a16="http://schemas.microsoft.com/office/drawing/2014/main" id="{472560F2-CA24-443E-82E5-42E326B00183}"/>
              </a:ext>
            </a:extLst>
          </p:cNvPr>
          <p:cNvSpPr>
            <a:spLocks noGrp="1"/>
          </p:cNvSpPr>
          <p:nvPr>
            <p:ph idx="1"/>
          </p:nvPr>
        </p:nvSpPr>
        <p:spPr/>
        <p:txBody>
          <a:bodyPr/>
          <a:lstStyle/>
          <a:p>
            <a:r>
              <a:rPr lang="en-GB" sz="2000" dirty="0"/>
              <a:t>Students can choose to take Extended Project/EPQ.</a:t>
            </a:r>
          </a:p>
          <a:p>
            <a:r>
              <a:rPr lang="en-GB" sz="2000" dirty="0"/>
              <a:t>Lessons: 1-hour per week of formal lessons.</a:t>
            </a:r>
          </a:p>
          <a:p>
            <a:r>
              <a:rPr lang="en-GB" sz="2000" dirty="0"/>
              <a:t>Out of lessons: expectation of an additional 2-hours of private study.</a:t>
            </a:r>
          </a:p>
          <a:p>
            <a:pPr marL="0" indent="0">
              <a:buNone/>
            </a:pPr>
            <a:r>
              <a:rPr lang="en-GB" sz="2000" u="sng" dirty="0"/>
              <a:t>Past questions</a:t>
            </a:r>
            <a:r>
              <a:rPr lang="en-GB" sz="2000" dirty="0"/>
              <a:t>: </a:t>
            </a:r>
          </a:p>
          <a:p>
            <a:r>
              <a:rPr lang="en-GB" sz="2000" dirty="0"/>
              <a:t>Dissertations: </a:t>
            </a:r>
          </a:p>
          <a:p>
            <a:pPr lvl="1"/>
            <a:r>
              <a:rPr lang="en-GB" sz="1600" dirty="0"/>
              <a:t>What is the Inverse Care Law and how is it influenced?</a:t>
            </a:r>
          </a:p>
          <a:p>
            <a:pPr lvl="1"/>
            <a:r>
              <a:rPr lang="en-GB" sz="1600" dirty="0"/>
              <a:t>To what extent does the football industry operate as a business?</a:t>
            </a:r>
          </a:p>
          <a:p>
            <a:pPr lvl="1"/>
            <a:r>
              <a:rPr lang="en-GB" sz="1600" dirty="0"/>
              <a:t>The impact of Post-Polio Syndrome: is a generation being failed by a lack of research?</a:t>
            </a:r>
          </a:p>
          <a:p>
            <a:pPr lvl="1"/>
            <a:r>
              <a:rPr lang="en-GB" sz="1600" dirty="0"/>
              <a:t>Were serial killers from the 1950s onwards predisposed to kill?</a:t>
            </a:r>
          </a:p>
          <a:p>
            <a:pPr lvl="1"/>
            <a:r>
              <a:rPr lang="en-GB" sz="1600" dirty="0"/>
              <a:t>Is the NHS nursing shortage in England due to inadequate pay?</a:t>
            </a:r>
          </a:p>
          <a:p>
            <a:pPr lvl="1"/>
            <a:r>
              <a:rPr lang="en-GB" sz="1600" dirty="0"/>
              <a:t>What are the causes, effects and current solutions to plastic pollution in the North Pacific ocean?</a:t>
            </a:r>
          </a:p>
          <a:p>
            <a:pPr lvl="1"/>
            <a:r>
              <a:rPr lang="en-GB" sz="1600" dirty="0"/>
              <a:t>Does China need feminism?</a:t>
            </a:r>
          </a:p>
          <a:p>
            <a:r>
              <a:rPr lang="en-GB" sz="2000" dirty="0"/>
              <a:t>Artefacts: A play; a graphic design poster; novel; work of art; robot.</a:t>
            </a:r>
          </a:p>
          <a:p>
            <a:endParaRPr lang="en-GB" sz="2000" dirty="0">
              <a:highlight>
                <a:srgbClr val="FFFF00"/>
              </a:highlight>
            </a:endParaRPr>
          </a:p>
        </p:txBody>
      </p:sp>
    </p:spTree>
    <p:extLst>
      <p:ext uri="{BB962C8B-B14F-4D97-AF65-F5344CB8AC3E}">
        <p14:creationId xmlns:p14="http://schemas.microsoft.com/office/powerpoint/2010/main" val="293966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61A88D9-6049-45CC-967B-8ED40E7E8A45}"/>
              </a:ext>
            </a:extLst>
          </p:cNvPr>
          <p:cNvSpPr>
            <a:spLocks noGrp="1" noChangeArrowheads="1"/>
          </p:cNvSpPr>
          <p:nvPr>
            <p:ph type="title"/>
          </p:nvPr>
        </p:nvSpPr>
        <p:spPr/>
        <p:txBody>
          <a:bodyPr/>
          <a:lstStyle/>
          <a:p>
            <a:pPr>
              <a:defRPr/>
            </a:pPr>
            <a:r>
              <a:rPr lang="en-GB" altLang="en-US" sz="3000" dirty="0">
                <a:effectLst>
                  <a:outerShdw blurRad="38100" dist="38100" dir="2700000" algn="tl">
                    <a:srgbClr val="000000">
                      <a:alpha val="43137"/>
                    </a:srgbClr>
                  </a:outerShdw>
                </a:effectLst>
              </a:rPr>
              <a:t>Work Experience</a:t>
            </a:r>
            <a:br>
              <a:rPr lang="en-GB" altLang="en-US" sz="3000" dirty="0">
                <a:effectLst>
                  <a:outerShdw blurRad="38100" dist="38100" dir="2700000" algn="tl">
                    <a:srgbClr val="000000">
                      <a:alpha val="43137"/>
                    </a:srgbClr>
                  </a:outerShdw>
                </a:effectLst>
              </a:rPr>
            </a:br>
            <a:r>
              <a:rPr lang="en-GB" altLang="en-US" sz="2200" dirty="0">
                <a:effectLst>
                  <a:outerShdw blurRad="38100" dist="38100" dir="2700000" algn="tl">
                    <a:srgbClr val="000000">
                      <a:alpha val="43137"/>
                    </a:srgbClr>
                  </a:outerShdw>
                </a:effectLst>
              </a:rPr>
              <a:t>18-22 July 2022</a:t>
            </a:r>
          </a:p>
        </p:txBody>
      </p:sp>
      <p:sp>
        <p:nvSpPr>
          <p:cNvPr id="33795" name="Content Placeholder 2">
            <a:extLst>
              <a:ext uri="{FF2B5EF4-FFF2-40B4-BE49-F238E27FC236}">
                <a16:creationId xmlns:a16="http://schemas.microsoft.com/office/drawing/2014/main" id="{C7609093-46B5-4FC9-BF95-ED45F1A0FD02}"/>
              </a:ext>
            </a:extLst>
          </p:cNvPr>
          <p:cNvSpPr>
            <a:spLocks noGrp="1" noChangeArrowheads="1"/>
          </p:cNvSpPr>
          <p:nvPr>
            <p:ph idx="1"/>
          </p:nvPr>
        </p:nvSpPr>
        <p:spPr>
          <a:xfrm>
            <a:off x="457200" y="1600200"/>
            <a:ext cx="7643192" cy="4525963"/>
          </a:xfrm>
        </p:spPr>
        <p:txBody>
          <a:bodyPr/>
          <a:lstStyle/>
          <a:p>
            <a:pPr>
              <a:defRPr/>
            </a:pPr>
            <a:r>
              <a:rPr lang="en-GB" altLang="en-US" sz="1800" dirty="0"/>
              <a:t>At the end of the Summer Term, all Year 12 students in the </a:t>
            </a:r>
            <a:br>
              <a:rPr lang="en-GB" altLang="en-US" sz="1800" dirty="0"/>
            </a:br>
            <a:r>
              <a:rPr lang="en-GB" altLang="en-US" sz="1800" dirty="0"/>
              <a:t>SJSF are expected to complete a week of work experience.</a:t>
            </a:r>
          </a:p>
          <a:p>
            <a:pPr>
              <a:defRPr/>
            </a:pPr>
            <a:endParaRPr lang="en-GB" altLang="en-US" sz="1800" dirty="0"/>
          </a:p>
          <a:p>
            <a:pPr>
              <a:defRPr/>
            </a:pPr>
            <a:r>
              <a:rPr lang="en-GB" altLang="en-US" sz="1800" dirty="0"/>
              <a:t>Students should start planning this as early as possible.</a:t>
            </a:r>
          </a:p>
          <a:p>
            <a:pPr>
              <a:defRPr/>
            </a:pPr>
            <a:endParaRPr lang="en-GB" altLang="en-US" sz="1800" dirty="0"/>
          </a:p>
          <a:p>
            <a:pPr marL="0" indent="0">
              <a:buNone/>
              <a:defRPr/>
            </a:pPr>
            <a:r>
              <a:rPr lang="en-GB" altLang="en-US" sz="1800" b="1" u="sng" dirty="0"/>
              <a:t>What should students be doing:</a:t>
            </a:r>
          </a:p>
          <a:p>
            <a:pPr>
              <a:defRPr/>
            </a:pPr>
            <a:r>
              <a:rPr lang="en-GB" altLang="en-US" sz="1800" dirty="0"/>
              <a:t>Write to employers of interest to request a placement </a:t>
            </a:r>
            <a:br>
              <a:rPr lang="en-GB" altLang="en-US" sz="1800" dirty="0"/>
            </a:br>
            <a:r>
              <a:rPr lang="en-GB" altLang="en-US" sz="1800" dirty="0"/>
              <a:t>(following up with a call if necessary).</a:t>
            </a:r>
          </a:p>
          <a:p>
            <a:pPr>
              <a:defRPr/>
            </a:pPr>
            <a:endParaRPr lang="en-GB" altLang="en-US" sz="1800" dirty="0"/>
          </a:p>
          <a:p>
            <a:pPr>
              <a:defRPr/>
            </a:pPr>
            <a:r>
              <a:rPr lang="en-GB" altLang="en-US" sz="1800" dirty="0"/>
              <a:t>Once confirmed, complete the ‘Work Experience Placement Form’ and return this, along with the employer confirmation, to </a:t>
            </a:r>
            <a:br>
              <a:rPr lang="en-GB" altLang="en-US" sz="1800" dirty="0"/>
            </a:br>
            <a:r>
              <a:rPr lang="en-GB" altLang="en-US" sz="1800" dirty="0"/>
              <a:t>Mrs Hunter to process the placement. </a:t>
            </a:r>
          </a:p>
          <a:p>
            <a:pPr>
              <a:defRPr/>
            </a:pPr>
            <a:endParaRPr lang="en-GB" altLang="en-US" sz="1800" dirty="0"/>
          </a:p>
          <a:p>
            <a:pPr>
              <a:defRPr/>
            </a:pPr>
            <a:r>
              <a:rPr lang="en-GB" altLang="en-US" sz="1800" dirty="0"/>
              <a:t>Mrs Hunter will email the form to students.</a:t>
            </a:r>
          </a:p>
          <a:p>
            <a:pPr>
              <a:defRPr/>
            </a:pPr>
            <a:endParaRPr lang="en-GB" altLang="en-US" sz="1800" dirty="0"/>
          </a:p>
          <a:p>
            <a:pPr marL="0" indent="0">
              <a:buFontTx/>
              <a:buNone/>
              <a:defRPr/>
            </a:pPr>
            <a:endParaRPr lang="en-GB" altLang="en-US" sz="1800" dirty="0"/>
          </a:p>
          <a:p>
            <a:pPr>
              <a:defRPr/>
            </a:pPr>
            <a:endParaRPr lang="en-GB" altLang="en-US" sz="2000" dirty="0"/>
          </a:p>
          <a:p>
            <a:pPr>
              <a:defRPr/>
            </a:pPr>
            <a:endParaRPr lang="en-GB" altLang="en-US" dirty="0"/>
          </a:p>
        </p:txBody>
      </p:sp>
      <p:pic>
        <p:nvPicPr>
          <p:cNvPr id="5" name="Picture 4">
            <a:extLst>
              <a:ext uri="{FF2B5EF4-FFF2-40B4-BE49-F238E27FC236}">
                <a16:creationId xmlns:a16="http://schemas.microsoft.com/office/drawing/2014/main" id="{7130EC9C-2930-4271-8DBC-D430D6067BF1}"/>
              </a:ext>
            </a:extLst>
          </p:cNvPr>
          <p:cNvPicPr>
            <a:picLocks noChangeAspect="1"/>
          </p:cNvPicPr>
          <p:nvPr/>
        </p:nvPicPr>
        <p:blipFill>
          <a:blip r:embed="rId2"/>
          <a:stretch>
            <a:fillRect/>
          </a:stretch>
        </p:blipFill>
        <p:spPr>
          <a:xfrm>
            <a:off x="7450428" y="2634851"/>
            <a:ext cx="1236372" cy="1848118"/>
          </a:xfrm>
          <a:prstGeom prst="rect">
            <a:avLst/>
          </a:prstGeom>
        </p:spPr>
      </p:pic>
      <p:pic>
        <p:nvPicPr>
          <p:cNvPr id="7" name="Picture 6">
            <a:extLst>
              <a:ext uri="{FF2B5EF4-FFF2-40B4-BE49-F238E27FC236}">
                <a16:creationId xmlns:a16="http://schemas.microsoft.com/office/drawing/2014/main" id="{ACC181AE-1F5D-4F46-9F46-0E6069344CF5}"/>
              </a:ext>
            </a:extLst>
          </p:cNvPr>
          <p:cNvPicPr>
            <a:picLocks noChangeAspect="1"/>
          </p:cNvPicPr>
          <p:nvPr/>
        </p:nvPicPr>
        <p:blipFill>
          <a:blip r:embed="rId3"/>
          <a:stretch>
            <a:fillRect/>
          </a:stretch>
        </p:blipFill>
        <p:spPr>
          <a:xfrm>
            <a:off x="7450428" y="786733"/>
            <a:ext cx="1236372" cy="1848118"/>
          </a:xfrm>
          <a:prstGeom prst="rect">
            <a:avLst/>
          </a:prstGeom>
        </p:spPr>
      </p:pic>
      <p:pic>
        <p:nvPicPr>
          <p:cNvPr id="9" name="Picture 8">
            <a:extLst>
              <a:ext uri="{FF2B5EF4-FFF2-40B4-BE49-F238E27FC236}">
                <a16:creationId xmlns:a16="http://schemas.microsoft.com/office/drawing/2014/main" id="{0D44FFEC-E045-4CD4-B01B-1A7FD5D8D718}"/>
              </a:ext>
            </a:extLst>
          </p:cNvPr>
          <p:cNvPicPr>
            <a:picLocks noChangeAspect="1"/>
          </p:cNvPicPr>
          <p:nvPr/>
        </p:nvPicPr>
        <p:blipFill>
          <a:blip r:embed="rId4"/>
          <a:stretch>
            <a:fillRect/>
          </a:stretch>
        </p:blipFill>
        <p:spPr>
          <a:xfrm>
            <a:off x="6732240" y="4926424"/>
            <a:ext cx="2070582" cy="13803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97BB-5C52-41C2-BD22-D35781CA541D}"/>
              </a:ext>
            </a:extLst>
          </p:cNvPr>
          <p:cNvSpPr>
            <a:spLocks noGrp="1"/>
          </p:cNvSpPr>
          <p:nvPr>
            <p:ph type="title"/>
          </p:nvPr>
        </p:nvSpPr>
        <p:spPr/>
        <p:txBody>
          <a:bodyPr/>
          <a:lstStyle/>
          <a:p>
            <a:r>
              <a:rPr lang="en-GB" dirty="0"/>
              <a:t>16-19 Bursary</a:t>
            </a:r>
          </a:p>
        </p:txBody>
      </p:sp>
      <p:sp>
        <p:nvSpPr>
          <p:cNvPr id="3" name="Content Placeholder 2">
            <a:extLst>
              <a:ext uri="{FF2B5EF4-FFF2-40B4-BE49-F238E27FC236}">
                <a16:creationId xmlns:a16="http://schemas.microsoft.com/office/drawing/2014/main" id="{38508A69-4311-4FE9-BA9D-E74E360EEBD5}"/>
              </a:ext>
            </a:extLst>
          </p:cNvPr>
          <p:cNvSpPr>
            <a:spLocks noGrp="1"/>
          </p:cNvSpPr>
          <p:nvPr>
            <p:ph idx="1"/>
          </p:nvPr>
        </p:nvSpPr>
        <p:spPr>
          <a:xfrm>
            <a:off x="457200" y="1166018"/>
            <a:ext cx="8229600" cy="4525963"/>
          </a:xfrm>
        </p:spPr>
        <p:txBody>
          <a:bodyPr/>
          <a:lstStyle/>
          <a:p>
            <a:r>
              <a:rPr lang="en-GB" sz="2000" dirty="0"/>
              <a:t>A discretionary fund to support eligible young people with the costs of transport, books, educational visits or other course materials or equipment essential to successfully completing their programme of study; </a:t>
            </a:r>
            <a:r>
              <a:rPr lang="en-GB" altLang="en-US" sz="2000" dirty="0"/>
              <a:t>maximum £900 year </a:t>
            </a:r>
          </a:p>
          <a:p>
            <a:endParaRPr lang="en-GB" sz="2000" dirty="0"/>
          </a:p>
          <a:p>
            <a:r>
              <a:rPr lang="en-GB" sz="2000" dirty="0"/>
              <a:t>Specific financial criteria apply in order to receive a bursary: evidence required to support their application e.g. family tax credits, income support, means tested benefits. </a:t>
            </a:r>
          </a:p>
          <a:p>
            <a:endParaRPr lang="en-GB" sz="2000" dirty="0"/>
          </a:p>
          <a:p>
            <a:r>
              <a:rPr lang="en-GB" sz="2000" dirty="0"/>
              <a:t>Payments depend on a student meeting the Sixth Form expectations regarding academic work, behaviour and also maintaining a minimum of 90% attendance at morning registration and lessons. </a:t>
            </a:r>
          </a:p>
          <a:p>
            <a:endParaRPr lang="en-GB" sz="2000" dirty="0"/>
          </a:p>
          <a:p>
            <a:r>
              <a:rPr lang="en-GB" altLang="en-US" sz="2000" dirty="0"/>
              <a:t>Information and application form – on sixth form area of KSHS website or students can collect from the Sixth Form Office. </a:t>
            </a:r>
          </a:p>
        </p:txBody>
      </p:sp>
    </p:spTree>
    <p:extLst>
      <p:ext uri="{BB962C8B-B14F-4D97-AF65-F5344CB8AC3E}">
        <p14:creationId xmlns:p14="http://schemas.microsoft.com/office/powerpoint/2010/main" val="262513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lgn="l" eaLnBrk="1" hangingPunct="1"/>
            <a:r>
              <a:rPr lang="en-GB" dirty="0"/>
              <a:t>We will…</a:t>
            </a:r>
          </a:p>
        </p:txBody>
      </p:sp>
      <p:sp>
        <p:nvSpPr>
          <p:cNvPr id="7171" name="Rectangle 3"/>
          <p:cNvSpPr>
            <a:spLocks noGrp="1" noChangeArrowheads="1"/>
          </p:cNvSpPr>
          <p:nvPr>
            <p:ph idx="1"/>
          </p:nvPr>
        </p:nvSpPr>
        <p:spPr>
          <a:xfrm>
            <a:off x="233104" y="1417638"/>
            <a:ext cx="3456384" cy="5252020"/>
          </a:xfrm>
        </p:spPr>
        <p:txBody>
          <a:bodyPr>
            <a:normAutofit fontScale="85000" lnSpcReduction="20000"/>
          </a:bodyPr>
          <a:lstStyle/>
          <a:p>
            <a:pPr eaLnBrk="1" hangingPunct="1">
              <a:lnSpc>
                <a:spcPct val="80000"/>
              </a:lnSpc>
            </a:pPr>
            <a:r>
              <a:rPr lang="en-GB" sz="2200" dirty="0">
                <a:latin typeface="Calibri" panose="020F0502020204030204" pitchFamily="34" charset="0"/>
                <a:cs typeface="Calibri" panose="020F0502020204030204" pitchFamily="34" charset="0"/>
              </a:rPr>
              <a:t>Track your son/daughter’s academic progress</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Discuss causes for concern from subject teachers and praise successes</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Discuss strategies for support, if required</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Monitor attendance at all lessons and tutorials</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Provide pastoral support and care, when needed</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Communicate with you about your daughter/son’s progress and if there are any problems</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Provide guidance about post-18 options </a:t>
            </a:r>
          </a:p>
          <a:p>
            <a:pPr eaLnBrk="1" hangingPunct="1">
              <a:lnSpc>
                <a:spcPct val="80000"/>
              </a:lnSpc>
            </a:pPr>
            <a:endParaRPr lang="en-GB" sz="2200" dirty="0">
              <a:latin typeface="Calibri" panose="020F0502020204030204" pitchFamily="34" charset="0"/>
              <a:cs typeface="Calibri" panose="020F0502020204030204" pitchFamily="34" charset="0"/>
            </a:endParaRPr>
          </a:p>
          <a:p>
            <a:pPr eaLnBrk="1" hangingPunct="1">
              <a:lnSpc>
                <a:spcPct val="80000"/>
              </a:lnSpc>
            </a:pPr>
            <a:r>
              <a:rPr lang="en-GB" sz="2200" dirty="0">
                <a:latin typeface="Calibri" panose="020F0502020204030204" pitchFamily="34" charset="0"/>
                <a:cs typeface="Calibri" panose="020F0502020204030204" pitchFamily="34" charset="0"/>
              </a:rPr>
              <a:t>Provide opportunities for extra-curricular activities</a:t>
            </a:r>
          </a:p>
          <a:p>
            <a:pPr lvl="1" eaLnBrk="1" hangingPunct="1">
              <a:lnSpc>
                <a:spcPct val="80000"/>
              </a:lnSpc>
              <a:buFontTx/>
              <a:buNone/>
            </a:pPr>
            <a:endParaRPr lang="en-GB" sz="2800" dirty="0"/>
          </a:p>
        </p:txBody>
      </p:sp>
      <p:pic>
        <p:nvPicPr>
          <p:cNvPr id="6" name="Picture 5">
            <a:extLst>
              <a:ext uri="{FF2B5EF4-FFF2-40B4-BE49-F238E27FC236}">
                <a16:creationId xmlns:a16="http://schemas.microsoft.com/office/drawing/2014/main" id="{0CAF71AC-2DDC-429E-99B2-B2148F8F00B9}"/>
              </a:ext>
            </a:extLst>
          </p:cNvPr>
          <p:cNvPicPr>
            <a:picLocks noChangeAspect="1"/>
          </p:cNvPicPr>
          <p:nvPr/>
        </p:nvPicPr>
        <p:blipFill rotWithShape="1">
          <a:blip r:embed="rId2"/>
          <a:srcRect t="3101" r="2" b="2"/>
          <a:stretch/>
        </p:blipFill>
        <p:spPr>
          <a:xfrm>
            <a:off x="3465392" y="274638"/>
            <a:ext cx="5485217" cy="630872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B1FB671-8A03-456E-A0AC-70F488580311}"/>
              </a:ext>
            </a:extLst>
          </p:cNvPr>
          <p:cNvSpPr>
            <a:spLocks noGrp="1"/>
          </p:cNvSpPr>
          <p:nvPr>
            <p:ph type="title"/>
          </p:nvPr>
        </p:nvSpPr>
        <p:spPr>
          <a:xfrm>
            <a:off x="457200" y="5445224"/>
            <a:ext cx="8229600" cy="1143000"/>
          </a:xfrm>
        </p:spPr>
        <p:txBody>
          <a:bodyPr/>
          <a:lstStyle/>
          <a:p>
            <a:r>
              <a:rPr lang="en-US" sz="3000" dirty="0"/>
              <a:t>Thank you for listening.</a:t>
            </a:r>
          </a:p>
        </p:txBody>
      </p:sp>
      <p:pic>
        <p:nvPicPr>
          <p:cNvPr id="1026" name="Picture 2" descr="See the source image">
            <a:extLst>
              <a:ext uri="{FF2B5EF4-FFF2-40B4-BE49-F238E27FC236}">
                <a16:creationId xmlns:a16="http://schemas.microsoft.com/office/drawing/2014/main" id="{3BB77B11-626D-4433-933D-E35CA02B10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472108"/>
            <a:ext cx="8229600" cy="4973115"/>
          </a:xfrm>
          <a:prstGeom prst="rect">
            <a:avLst/>
          </a:prstGeom>
          <a:solidFill>
            <a:srgbClr val="FFFFFF"/>
          </a:solidFill>
        </p:spPr>
      </p:pic>
    </p:spTree>
    <p:extLst>
      <p:ext uri="{BB962C8B-B14F-4D97-AF65-F5344CB8AC3E}">
        <p14:creationId xmlns:p14="http://schemas.microsoft.com/office/powerpoint/2010/main" val="43994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457200" y="274638"/>
            <a:ext cx="8229600" cy="1143000"/>
          </a:xfrm>
        </p:spPr>
        <p:txBody>
          <a:bodyPr wrap="square" anchor="ctr">
            <a:normAutofit/>
          </a:bodyPr>
          <a:lstStyle/>
          <a:p>
            <a:pPr eaLnBrk="1" hangingPunct="1"/>
            <a:r>
              <a:rPr lang="en-GB"/>
              <a:t>We expect our students to…</a:t>
            </a:r>
          </a:p>
        </p:txBody>
      </p:sp>
      <p:sp>
        <p:nvSpPr>
          <p:cNvPr id="8195" name="Rectangle 3"/>
          <p:cNvSpPr>
            <a:spLocks noGrp="1" noChangeArrowheads="1"/>
          </p:cNvSpPr>
          <p:nvPr>
            <p:ph sz="half" idx="1"/>
          </p:nvPr>
        </p:nvSpPr>
        <p:spPr>
          <a:xfrm>
            <a:off x="457200" y="1600200"/>
            <a:ext cx="5698976" cy="4525963"/>
          </a:xfrm>
        </p:spPr>
        <p:txBody>
          <a:bodyPr wrap="square" anchor="t">
            <a:normAutofit lnSpcReduction="10000"/>
          </a:bodyPr>
          <a:lstStyle/>
          <a:p>
            <a:pPr eaLnBrk="1" hangingPunct="1">
              <a:lnSpc>
                <a:spcPct val="90000"/>
              </a:lnSpc>
            </a:pPr>
            <a:r>
              <a:rPr lang="en-GB" sz="2000" dirty="0">
                <a:latin typeface="Calibri" panose="020F0502020204030204" pitchFamily="34" charset="0"/>
                <a:cs typeface="Calibri" panose="020F0502020204030204" pitchFamily="34" charset="0"/>
              </a:rPr>
              <a:t>Work hard – to the best of their ability</a:t>
            </a:r>
          </a:p>
          <a:p>
            <a:pPr eaLnBrk="1" hangingPunct="1">
              <a:lnSpc>
                <a:spcPct val="90000"/>
              </a:lnSpc>
            </a:pPr>
            <a:endParaRPr lang="en-GB" sz="2000" dirty="0">
              <a:latin typeface="Calibri" panose="020F0502020204030204" pitchFamily="34" charset="0"/>
              <a:cs typeface="Calibri" panose="020F0502020204030204" pitchFamily="34" charset="0"/>
            </a:endParaRPr>
          </a:p>
          <a:p>
            <a:pPr eaLnBrk="1" hangingPunct="1">
              <a:lnSpc>
                <a:spcPct val="90000"/>
              </a:lnSpc>
            </a:pPr>
            <a:r>
              <a:rPr lang="en-GB" sz="2000" dirty="0">
                <a:latin typeface="Calibri" panose="020F0502020204030204" pitchFamily="34" charset="0"/>
                <a:cs typeface="Calibri" panose="020F0502020204030204" pitchFamily="34" charset="0"/>
              </a:rPr>
              <a:t>Have good attendance and punctuality</a:t>
            </a:r>
          </a:p>
          <a:p>
            <a:pPr eaLnBrk="1" hangingPunct="1">
              <a:lnSpc>
                <a:spcPct val="90000"/>
              </a:lnSpc>
            </a:pPr>
            <a:endParaRPr lang="en-GB" sz="2000" dirty="0">
              <a:latin typeface="Calibri" panose="020F0502020204030204" pitchFamily="34" charset="0"/>
              <a:cs typeface="Calibri" panose="020F0502020204030204" pitchFamily="34" charset="0"/>
            </a:endParaRPr>
          </a:p>
          <a:p>
            <a:pPr eaLnBrk="1" hangingPunct="1">
              <a:lnSpc>
                <a:spcPct val="90000"/>
              </a:lnSpc>
            </a:pPr>
            <a:r>
              <a:rPr lang="en-GB" sz="2000" dirty="0">
                <a:latin typeface="Calibri" panose="020F0502020204030204" pitchFamily="34" charset="0"/>
                <a:cs typeface="Calibri" panose="020F0502020204030204" pitchFamily="34" charset="0"/>
              </a:rPr>
              <a:t>Follow the Sleaford Joint Sixth Form Code of Conduct</a:t>
            </a:r>
          </a:p>
          <a:p>
            <a:pPr eaLnBrk="1" hangingPunct="1">
              <a:lnSpc>
                <a:spcPct val="90000"/>
              </a:lnSpc>
            </a:pPr>
            <a:endParaRPr lang="en-GB" sz="2000" dirty="0">
              <a:latin typeface="Calibri" panose="020F0502020204030204" pitchFamily="34" charset="0"/>
              <a:cs typeface="Calibri" panose="020F0502020204030204" pitchFamily="34" charset="0"/>
            </a:endParaRPr>
          </a:p>
          <a:p>
            <a:pPr eaLnBrk="1" hangingPunct="1">
              <a:lnSpc>
                <a:spcPct val="90000"/>
              </a:lnSpc>
            </a:pPr>
            <a:r>
              <a:rPr lang="en-GB" sz="2000" dirty="0">
                <a:latin typeface="Calibri" panose="020F0502020204030204" pitchFamily="34" charset="0"/>
                <a:cs typeface="Calibri" panose="020F0502020204030204" pitchFamily="34" charset="0"/>
              </a:rPr>
              <a:t>Not to undertake more than 8 hours a week of paid employment</a:t>
            </a:r>
          </a:p>
          <a:p>
            <a:pPr eaLnBrk="1" hangingPunct="1">
              <a:lnSpc>
                <a:spcPct val="90000"/>
              </a:lnSpc>
            </a:pPr>
            <a:endParaRPr lang="en-GB" sz="2000" dirty="0">
              <a:latin typeface="Calibri" panose="020F0502020204030204" pitchFamily="34" charset="0"/>
              <a:cs typeface="Calibri" panose="020F0502020204030204" pitchFamily="34" charset="0"/>
            </a:endParaRPr>
          </a:p>
          <a:p>
            <a:pPr eaLnBrk="1" hangingPunct="1">
              <a:lnSpc>
                <a:spcPct val="90000"/>
              </a:lnSpc>
            </a:pPr>
            <a:r>
              <a:rPr lang="en-GB" sz="2000" dirty="0">
                <a:latin typeface="Calibri" panose="020F0502020204030204" pitchFamily="34" charset="0"/>
                <a:cs typeface="Calibri" panose="020F0502020204030204" pitchFamily="34" charset="0"/>
              </a:rPr>
              <a:t>Talk to us – Tutors, Sixth Form Team, Subject Teachers</a:t>
            </a:r>
          </a:p>
          <a:p>
            <a:pPr eaLnBrk="1" hangingPunct="1">
              <a:lnSpc>
                <a:spcPct val="90000"/>
              </a:lnSpc>
            </a:pPr>
            <a:endParaRPr lang="en-GB" sz="2000" dirty="0">
              <a:latin typeface="Calibri" panose="020F0502020204030204" pitchFamily="34" charset="0"/>
              <a:cs typeface="Calibri" panose="020F0502020204030204" pitchFamily="34" charset="0"/>
            </a:endParaRPr>
          </a:p>
          <a:p>
            <a:pPr eaLnBrk="1" hangingPunct="1">
              <a:lnSpc>
                <a:spcPct val="90000"/>
              </a:lnSpc>
            </a:pPr>
            <a:r>
              <a:rPr lang="en-GB" sz="2000" dirty="0">
                <a:latin typeface="Calibri" panose="020F0502020204030204" pitchFamily="34" charset="0"/>
                <a:cs typeface="Calibri" panose="020F0502020204030204" pitchFamily="34" charset="0"/>
              </a:rPr>
              <a:t>Participate in enrichment activities and the wider life of the school</a:t>
            </a:r>
          </a:p>
        </p:txBody>
      </p:sp>
      <p:pic>
        <p:nvPicPr>
          <p:cNvPr id="3" name="Picture 2">
            <a:extLst>
              <a:ext uri="{FF2B5EF4-FFF2-40B4-BE49-F238E27FC236}">
                <a16:creationId xmlns:a16="http://schemas.microsoft.com/office/drawing/2014/main" id="{C62CB615-8728-43E6-8AAF-B1E690017412}"/>
              </a:ext>
            </a:extLst>
          </p:cNvPr>
          <p:cNvPicPr>
            <a:picLocks noChangeAspect="1"/>
          </p:cNvPicPr>
          <p:nvPr/>
        </p:nvPicPr>
        <p:blipFill>
          <a:blip r:embed="rId2"/>
          <a:stretch>
            <a:fillRect/>
          </a:stretch>
        </p:blipFill>
        <p:spPr>
          <a:xfrm>
            <a:off x="6372200" y="1244420"/>
            <a:ext cx="1794048" cy="1532069"/>
          </a:xfrm>
          <a:prstGeom prst="rect">
            <a:avLst/>
          </a:prstGeom>
          <a:noFill/>
        </p:spPr>
      </p:pic>
      <p:pic>
        <p:nvPicPr>
          <p:cNvPr id="6" name="Picture 5">
            <a:extLst>
              <a:ext uri="{FF2B5EF4-FFF2-40B4-BE49-F238E27FC236}">
                <a16:creationId xmlns:a16="http://schemas.microsoft.com/office/drawing/2014/main" id="{0CE3EE01-C964-49C0-AAF7-55A08F7237C5}"/>
              </a:ext>
            </a:extLst>
          </p:cNvPr>
          <p:cNvPicPr>
            <a:picLocks noChangeAspect="1"/>
          </p:cNvPicPr>
          <p:nvPr/>
        </p:nvPicPr>
        <p:blipFill>
          <a:blip r:embed="rId3"/>
          <a:stretch>
            <a:fillRect/>
          </a:stretch>
        </p:blipFill>
        <p:spPr>
          <a:xfrm>
            <a:off x="6372200" y="2776489"/>
            <a:ext cx="1794048" cy="1532069"/>
          </a:xfrm>
          <a:prstGeom prst="rect">
            <a:avLst/>
          </a:prstGeom>
        </p:spPr>
      </p:pic>
      <p:pic>
        <p:nvPicPr>
          <p:cNvPr id="7" name="Picture 6">
            <a:extLst>
              <a:ext uri="{FF2B5EF4-FFF2-40B4-BE49-F238E27FC236}">
                <a16:creationId xmlns:a16="http://schemas.microsoft.com/office/drawing/2014/main" id="{9E5A6625-4969-42F1-8590-CFD9D266E6AB}"/>
              </a:ext>
            </a:extLst>
          </p:cNvPr>
          <p:cNvPicPr>
            <a:picLocks noChangeAspect="1"/>
          </p:cNvPicPr>
          <p:nvPr/>
        </p:nvPicPr>
        <p:blipFill>
          <a:blip r:embed="rId4"/>
          <a:stretch>
            <a:fillRect/>
          </a:stretch>
        </p:blipFill>
        <p:spPr>
          <a:xfrm>
            <a:off x="6393101" y="4308558"/>
            <a:ext cx="1773146" cy="18481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GB"/>
              <a:t>We would like you to…</a:t>
            </a:r>
          </a:p>
        </p:txBody>
      </p:sp>
      <p:sp>
        <p:nvSpPr>
          <p:cNvPr id="11267" name="Rectangle 3"/>
          <p:cNvSpPr>
            <a:spLocks noGrp="1" noChangeArrowheads="1"/>
          </p:cNvSpPr>
          <p:nvPr>
            <p:ph idx="1"/>
          </p:nvPr>
        </p:nvSpPr>
        <p:spPr>
          <a:xfrm>
            <a:off x="457200" y="1600200"/>
            <a:ext cx="6491064" cy="4525963"/>
          </a:xfrm>
        </p:spPr>
        <p:txBody>
          <a:bodyPr>
            <a:normAutofit/>
          </a:bodyPr>
          <a:lstStyle/>
          <a:p>
            <a:pPr eaLnBrk="1" hangingPunct="1"/>
            <a:r>
              <a:rPr lang="en-GB" sz="2200" dirty="0"/>
              <a:t>Encourage your daughter/son to achieve their best</a:t>
            </a:r>
          </a:p>
          <a:p>
            <a:pPr eaLnBrk="1" hangingPunct="1"/>
            <a:r>
              <a:rPr lang="en-GB" sz="2200" dirty="0"/>
              <a:t>Attend parents’ evenings</a:t>
            </a:r>
          </a:p>
          <a:p>
            <a:pPr eaLnBrk="1" hangingPunct="1"/>
            <a:r>
              <a:rPr lang="en-GB" sz="2200" dirty="0"/>
              <a:t>Communicate with us – Tutors, Sixth Form Team, Subject Teachers </a:t>
            </a:r>
          </a:p>
          <a:p>
            <a:pPr eaLnBrk="1" hangingPunct="1"/>
            <a:r>
              <a:rPr lang="en-GB" sz="2200" dirty="0"/>
              <a:t>Let us know about absences in advance or on the day (letter, phone or e-mail)</a:t>
            </a:r>
          </a:p>
          <a:p>
            <a:pPr eaLnBrk="1" hangingPunct="1"/>
            <a:r>
              <a:rPr lang="en-GB" sz="2200" dirty="0"/>
              <a:t>Let us know any issues at home/out of school that may affect your daughter/son in school</a:t>
            </a:r>
          </a:p>
          <a:p>
            <a:pPr eaLnBrk="1" hangingPunct="1"/>
            <a:r>
              <a:rPr lang="en-GB" sz="2200" dirty="0"/>
              <a:t>Let us know about any concerns you have about their progress earlier rather than later</a:t>
            </a:r>
          </a:p>
          <a:p>
            <a:pPr eaLnBrk="1" hangingPunct="1"/>
            <a:endParaRPr lang="en-GB" sz="2400" dirty="0"/>
          </a:p>
        </p:txBody>
      </p:sp>
      <p:pic>
        <p:nvPicPr>
          <p:cNvPr id="3" name="Picture 2">
            <a:extLst>
              <a:ext uri="{FF2B5EF4-FFF2-40B4-BE49-F238E27FC236}">
                <a16:creationId xmlns:a16="http://schemas.microsoft.com/office/drawing/2014/main" id="{C2A490F4-249E-4D6A-80D7-2E314F7F493C}"/>
              </a:ext>
            </a:extLst>
          </p:cNvPr>
          <p:cNvPicPr>
            <a:picLocks noChangeAspect="1"/>
          </p:cNvPicPr>
          <p:nvPr/>
        </p:nvPicPr>
        <p:blipFill>
          <a:blip r:embed="rId2"/>
          <a:stretch>
            <a:fillRect/>
          </a:stretch>
        </p:blipFill>
        <p:spPr>
          <a:xfrm>
            <a:off x="7164288" y="1396892"/>
            <a:ext cx="1236372" cy="1664126"/>
          </a:xfrm>
          <a:prstGeom prst="rect">
            <a:avLst/>
          </a:prstGeom>
        </p:spPr>
      </p:pic>
      <p:pic>
        <p:nvPicPr>
          <p:cNvPr id="5" name="Picture 4">
            <a:extLst>
              <a:ext uri="{FF2B5EF4-FFF2-40B4-BE49-F238E27FC236}">
                <a16:creationId xmlns:a16="http://schemas.microsoft.com/office/drawing/2014/main" id="{F0DEDCDE-771C-427A-AEE6-9F84AE475345}"/>
              </a:ext>
            </a:extLst>
          </p:cNvPr>
          <p:cNvPicPr>
            <a:picLocks noChangeAspect="1"/>
          </p:cNvPicPr>
          <p:nvPr/>
        </p:nvPicPr>
        <p:blipFill>
          <a:blip r:embed="rId3"/>
          <a:stretch>
            <a:fillRect/>
          </a:stretch>
        </p:blipFill>
        <p:spPr>
          <a:xfrm>
            <a:off x="7167796" y="3061018"/>
            <a:ext cx="1236372" cy="1664126"/>
          </a:xfrm>
          <a:prstGeom prst="rect">
            <a:avLst/>
          </a:prstGeom>
        </p:spPr>
      </p:pic>
      <p:pic>
        <p:nvPicPr>
          <p:cNvPr id="7" name="Picture 6">
            <a:extLst>
              <a:ext uri="{FF2B5EF4-FFF2-40B4-BE49-F238E27FC236}">
                <a16:creationId xmlns:a16="http://schemas.microsoft.com/office/drawing/2014/main" id="{8C9E02A7-EF33-44D7-ABB6-18B1678D14D6}"/>
              </a:ext>
            </a:extLst>
          </p:cNvPr>
          <p:cNvPicPr>
            <a:picLocks noChangeAspect="1"/>
          </p:cNvPicPr>
          <p:nvPr/>
        </p:nvPicPr>
        <p:blipFill>
          <a:blip r:embed="rId4"/>
          <a:stretch>
            <a:fillRect/>
          </a:stretch>
        </p:blipFill>
        <p:spPr>
          <a:xfrm>
            <a:off x="7164288" y="4725144"/>
            <a:ext cx="1236372" cy="1664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AF51-4582-4042-89DA-83E7CD3D45B2}"/>
              </a:ext>
            </a:extLst>
          </p:cNvPr>
          <p:cNvSpPr>
            <a:spLocks noGrp="1"/>
          </p:cNvSpPr>
          <p:nvPr>
            <p:ph type="title"/>
          </p:nvPr>
        </p:nvSpPr>
        <p:spPr/>
        <p:txBody>
          <a:bodyPr/>
          <a:lstStyle/>
          <a:p>
            <a:r>
              <a:rPr lang="en-US" altLang="en-US" sz="4400" dirty="0">
                <a:effectLst>
                  <a:outerShdw blurRad="38100" dist="38100" dir="2700000" algn="tl">
                    <a:srgbClr val="000000">
                      <a:alpha val="43137"/>
                    </a:srgbClr>
                  </a:outerShdw>
                </a:effectLst>
              </a:rPr>
              <a:t>The Sixth Form Team</a:t>
            </a:r>
            <a:endParaRPr lang="en-GB" dirty="0"/>
          </a:p>
        </p:txBody>
      </p:sp>
      <p:sp>
        <p:nvSpPr>
          <p:cNvPr id="3" name="Content Placeholder 2">
            <a:extLst>
              <a:ext uri="{FF2B5EF4-FFF2-40B4-BE49-F238E27FC236}">
                <a16:creationId xmlns:a16="http://schemas.microsoft.com/office/drawing/2014/main" id="{783E3416-07D9-4857-9F10-21FA8334403E}"/>
              </a:ext>
            </a:extLst>
          </p:cNvPr>
          <p:cNvSpPr>
            <a:spLocks noGrp="1"/>
          </p:cNvSpPr>
          <p:nvPr>
            <p:ph idx="1"/>
          </p:nvPr>
        </p:nvSpPr>
        <p:spPr>
          <a:xfrm>
            <a:off x="492271" y="1196752"/>
            <a:ext cx="8229600" cy="5322973"/>
          </a:xfrm>
        </p:spPr>
        <p:txBody>
          <a:bodyPr/>
          <a:lstStyle/>
          <a:p>
            <a:pPr marL="0" indent="0" eaLnBrk="1" hangingPunct="1">
              <a:buFontTx/>
              <a:buNone/>
              <a:defRPr/>
            </a:pPr>
            <a:r>
              <a:rPr lang="en-GB" altLang="en-US" sz="1400" b="1" dirty="0">
                <a:solidFill>
                  <a:schemeClr val="tx2"/>
                </a:solidFill>
                <a:cs typeface="Arial" panose="020B0604020202020204" pitchFamily="34" charset="0"/>
              </a:rPr>
              <a:t>Miss Sarah Chant		Head of Sixth Form</a:t>
            </a:r>
            <a:br>
              <a:rPr lang="en-GB" altLang="en-US" sz="1400" b="1" dirty="0">
                <a:solidFill>
                  <a:schemeClr val="tx2"/>
                </a:solidFill>
                <a:cs typeface="Arial" panose="020B0604020202020204" pitchFamily="34" charset="0"/>
              </a:rPr>
            </a:br>
            <a:r>
              <a:rPr lang="en-GB" altLang="en-US" sz="1400" b="1" dirty="0">
                <a:solidFill>
                  <a:schemeClr val="tx2"/>
                </a:solidFill>
                <a:cs typeface="Arial" panose="020B0604020202020204" pitchFamily="34" charset="0"/>
              </a:rPr>
              <a:t>	</a:t>
            </a:r>
          </a:p>
          <a:p>
            <a:pPr marL="0" indent="0" eaLnBrk="1" hangingPunct="1">
              <a:buFontTx/>
              <a:buNone/>
              <a:defRPr/>
            </a:pPr>
            <a:r>
              <a:rPr lang="en-GB" altLang="en-US" sz="1400" b="1" dirty="0">
                <a:solidFill>
                  <a:schemeClr val="tx2"/>
                </a:solidFill>
                <a:cs typeface="Arial" panose="020B0604020202020204" pitchFamily="34" charset="0"/>
              </a:rPr>
              <a:t>Mrs Pauline Hunter	    	Sixth Form Administrator/Careers Leader</a:t>
            </a:r>
          </a:p>
          <a:p>
            <a:pPr marL="0" indent="0" algn="l" rtl="0" eaLnBrk="1" fontAlgn="b" latinLnBrk="0" hangingPunct="1">
              <a:spcBef>
                <a:spcPts val="0"/>
              </a:spcBef>
              <a:spcAft>
                <a:spcPts val="0"/>
              </a:spcAft>
              <a:buNone/>
            </a:pPr>
            <a:endParaRPr lang="en-GB" sz="1400" b="1" i="0" u="none" strike="noStrike" kern="1200" spc="0" dirty="0">
              <a:solidFill>
                <a:srgbClr val="000000"/>
              </a:solidFill>
              <a:effectLst/>
              <a:latin typeface="Arial" panose="020B0604020202020204" pitchFamily="34" charset="0"/>
              <a:cs typeface="Arial" panose="020B0604020202020204" pitchFamily="34" charset="0"/>
            </a:endParaRPr>
          </a:p>
          <a:p>
            <a:pPr marL="0" indent="0" algn="l" rtl="0" eaLnBrk="1" fontAlgn="b" latinLnBrk="0" hangingPunct="1">
              <a:lnSpc>
                <a:spcPct val="150000"/>
              </a:lnSpc>
              <a:spcBef>
                <a:spcPts val="0"/>
              </a:spcBef>
              <a:spcAft>
                <a:spcPts val="0"/>
              </a:spcAft>
              <a:buNone/>
            </a:pPr>
            <a:r>
              <a:rPr lang="en-GB" sz="1400" b="1" i="0" u="none" strike="noStrike" kern="1200" spc="0" dirty="0">
                <a:solidFill>
                  <a:srgbClr val="000000"/>
                </a:solidFill>
                <a:effectLst/>
                <a:latin typeface="Arial" panose="020B0604020202020204" pitchFamily="34" charset="0"/>
                <a:cs typeface="Arial" panose="020B0604020202020204" pitchFamily="34" charset="0"/>
              </a:rPr>
              <a:t>Mrs Amy Ellison		Sixth Form Tutor  12A</a:t>
            </a:r>
            <a:endParaRPr lang="en-GB" sz="1400" b="1" i="0" u="none" strike="noStrike" dirty="0">
              <a:effectLst/>
              <a:latin typeface="Arial" panose="020B0604020202020204" pitchFamily="34" charset="0"/>
            </a:endParaRPr>
          </a:p>
          <a:p>
            <a:pPr marL="0" indent="0" algn="l" rtl="0" eaLnBrk="1" fontAlgn="b" latinLnBrk="0" hangingPunct="1">
              <a:lnSpc>
                <a:spcPct val="150000"/>
              </a:lnSpc>
              <a:spcBef>
                <a:spcPts val="0"/>
              </a:spcBef>
              <a:spcAft>
                <a:spcPts val="0"/>
              </a:spcAft>
              <a:buNone/>
            </a:pPr>
            <a:r>
              <a:rPr lang="en-GB" sz="1400" b="1" i="0" u="none" strike="noStrike" kern="1200" spc="0" dirty="0">
                <a:solidFill>
                  <a:srgbClr val="000000"/>
                </a:solidFill>
                <a:effectLst/>
                <a:latin typeface="Arial" panose="020B0604020202020204" pitchFamily="34" charset="0"/>
                <a:cs typeface="Arial" panose="020B0604020202020204" pitchFamily="34" charset="0"/>
              </a:rPr>
              <a:t>Mrs Bronwyn Fleming	Sixth Form Tutor  12F</a:t>
            </a:r>
            <a:endParaRPr lang="en-GB" sz="1400" b="1" i="0" u="none" strike="noStrike" dirty="0">
              <a:effectLst/>
              <a:latin typeface="Arial" panose="020B0604020202020204" pitchFamily="34" charset="0"/>
            </a:endParaRPr>
          </a:p>
          <a:p>
            <a:pPr marL="0" indent="0" algn="l" rtl="0" eaLnBrk="1" fontAlgn="b" latinLnBrk="0" hangingPunct="1">
              <a:lnSpc>
                <a:spcPct val="150000"/>
              </a:lnSpc>
              <a:spcBef>
                <a:spcPts val="0"/>
              </a:spcBef>
              <a:spcAft>
                <a:spcPts val="0"/>
              </a:spcAft>
              <a:buNone/>
            </a:pPr>
            <a:r>
              <a:rPr lang="en-GB" sz="1400" b="1" i="0" u="none" strike="noStrike" kern="1200" spc="0" dirty="0">
                <a:solidFill>
                  <a:srgbClr val="000000"/>
                </a:solidFill>
                <a:effectLst/>
                <a:latin typeface="Arial" panose="020B0604020202020204" pitchFamily="34" charset="0"/>
                <a:cs typeface="Arial" panose="020B0604020202020204" pitchFamily="34" charset="0"/>
              </a:rPr>
              <a:t>Mrs Kylie Cowell		Sixth Form Tutor  12L</a:t>
            </a:r>
          </a:p>
          <a:p>
            <a:pPr marL="0" indent="0" algn="l" rtl="0" eaLnBrk="1" fontAlgn="b" latinLnBrk="0" hangingPunct="1">
              <a:lnSpc>
                <a:spcPct val="150000"/>
              </a:lnSpc>
              <a:spcBef>
                <a:spcPts val="0"/>
              </a:spcBef>
              <a:spcAft>
                <a:spcPts val="0"/>
              </a:spcAft>
              <a:buNone/>
            </a:pPr>
            <a:endParaRPr lang="en-GB" sz="1400" kern="1200" dirty="0">
              <a:solidFill>
                <a:srgbClr val="000000"/>
              </a:solidFill>
              <a:latin typeface="Arial" panose="020B0604020202020204" pitchFamily="34" charset="0"/>
              <a:cs typeface="Arial" panose="020B0604020202020204" pitchFamily="34" charset="0"/>
            </a:endParaRPr>
          </a:p>
          <a:p>
            <a:pPr marL="0" indent="0" algn="l" rtl="0" eaLnBrk="1" fontAlgn="b" latinLnBrk="0" hangingPunct="1">
              <a:lnSpc>
                <a:spcPct val="150000"/>
              </a:lnSpc>
              <a:spcBef>
                <a:spcPts val="0"/>
              </a:spcBef>
              <a:spcAft>
                <a:spcPts val="0"/>
              </a:spcAft>
              <a:buNone/>
            </a:pPr>
            <a:r>
              <a:rPr lang="en-GB" sz="1400" kern="1200" dirty="0">
                <a:solidFill>
                  <a:srgbClr val="000000"/>
                </a:solidFill>
                <a:latin typeface="Arial" panose="020B0604020202020204" pitchFamily="34" charset="0"/>
                <a:cs typeface="Arial" panose="020B0604020202020204" pitchFamily="34" charset="0"/>
              </a:rPr>
              <a:t>Mrs Linda Harbin		Attendance Officer		     Reception</a:t>
            </a:r>
          </a:p>
          <a:p>
            <a:pPr marL="0" indent="0">
              <a:buNone/>
            </a:pPr>
            <a:r>
              <a:rPr lang="en-GB" sz="1400" dirty="0"/>
              <a:t>Mrs Sarah Ross		Examinations Officer		     School Office</a:t>
            </a:r>
          </a:p>
          <a:p>
            <a:pPr marL="0" indent="0">
              <a:buNone/>
            </a:pPr>
            <a:endParaRPr lang="en-GB" sz="1400" dirty="0"/>
          </a:p>
          <a:p>
            <a:pPr marL="0" indent="0">
              <a:buNone/>
            </a:pPr>
            <a:r>
              <a:rPr lang="en-GB" sz="1400" dirty="0"/>
              <a:t>Mr Jem Green		RCT Director of Finance                      </a:t>
            </a:r>
            <a:r>
              <a:rPr lang="en-GB" sz="1400" dirty="0" err="1"/>
              <a:t>Finance</a:t>
            </a:r>
            <a:r>
              <a:rPr lang="en-GB" sz="1400" dirty="0"/>
              <a:t> Office KSHS</a:t>
            </a:r>
            <a:br>
              <a:rPr lang="en-GB" sz="1400" dirty="0"/>
            </a:br>
            <a:r>
              <a:rPr lang="en-GB" sz="1400" dirty="0"/>
              <a:t>			Bursary Advisor		</a:t>
            </a:r>
          </a:p>
          <a:p>
            <a:pPr marL="0" indent="0">
              <a:buNone/>
            </a:pPr>
            <a:endParaRPr lang="en-GB" sz="1400" dirty="0"/>
          </a:p>
          <a:p>
            <a:pPr marL="0" indent="0">
              <a:buNone/>
            </a:pPr>
            <a:r>
              <a:rPr lang="en-GB" sz="1400" dirty="0"/>
              <a:t>Mrs Deborah Collett		Designated Safeguarding Lead 	     Assistant Head Office</a:t>
            </a:r>
          </a:p>
          <a:p>
            <a:pPr marL="0" indent="0">
              <a:buNone/>
            </a:pPr>
            <a:r>
              <a:rPr lang="en-GB" sz="1400" dirty="0"/>
              <a:t>			SENCo</a:t>
            </a:r>
          </a:p>
          <a:p>
            <a:pPr marL="0" indent="0">
              <a:buNone/>
            </a:pPr>
            <a:endParaRPr lang="en-GB" sz="1400" dirty="0"/>
          </a:p>
          <a:p>
            <a:pPr marL="0" indent="0">
              <a:buNone/>
            </a:pPr>
            <a:r>
              <a:rPr lang="en-GB" sz="1400" dirty="0"/>
              <a:t>Mrs Michelle Watts		SEND Manager/Student Support	     House/Key Stage Office</a:t>
            </a:r>
          </a:p>
          <a:p>
            <a:pPr marL="0" indent="0">
              <a:buNone/>
            </a:pPr>
            <a:endParaRPr lang="en-GB" sz="1400" dirty="0"/>
          </a:p>
          <a:p>
            <a:pPr marL="0" indent="0">
              <a:buNone/>
            </a:pPr>
            <a:r>
              <a:rPr lang="en-GB" sz="1400" dirty="0"/>
              <a:t>Mr Brendan Rooney		Enrichment Lead		     PE Office – </a:t>
            </a:r>
            <a:r>
              <a:rPr lang="en-GB" sz="1400" dirty="0" err="1"/>
              <a:t>Carre’s</a:t>
            </a:r>
            <a:endParaRPr lang="en-GB" sz="1400" dirty="0"/>
          </a:p>
          <a:p>
            <a:pPr marL="0" indent="0" algn="l" rtl="0" eaLnBrk="1" fontAlgn="b" latinLnBrk="0" hangingPunct="1">
              <a:lnSpc>
                <a:spcPct val="150000"/>
              </a:lnSpc>
              <a:spcBef>
                <a:spcPts val="0"/>
              </a:spcBef>
              <a:spcAft>
                <a:spcPts val="0"/>
              </a:spcAft>
              <a:buNone/>
            </a:pPr>
            <a:endParaRPr lang="en-GB" sz="1200" b="0" i="0" u="none" strike="noStrike" dirty="0">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28118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B0350D4-2DF3-4E71-9DCA-64E3DEA31C05}"/>
              </a:ext>
            </a:extLst>
          </p:cNvPr>
          <p:cNvSpPr>
            <a:spLocks noGrp="1" noChangeArrowheads="1"/>
          </p:cNvSpPr>
          <p:nvPr>
            <p:ph type="title"/>
          </p:nvPr>
        </p:nvSpPr>
        <p:spPr>
          <a:xfrm>
            <a:off x="395287" y="260648"/>
            <a:ext cx="8229600" cy="1143000"/>
          </a:xfrm>
        </p:spPr>
        <p:txBody>
          <a:bodyPr/>
          <a:lstStyle/>
          <a:p>
            <a:pPr eaLnBrk="1" hangingPunct="1">
              <a:defRPr/>
            </a:pPr>
            <a:r>
              <a:rPr lang="en-US" altLang="en-US" sz="3400" dirty="0">
                <a:effectLst>
                  <a:outerShdw blurRad="38100" dist="38100" dir="2700000" algn="tl">
                    <a:srgbClr val="000000">
                      <a:alpha val="43137"/>
                    </a:srgbClr>
                  </a:outerShdw>
                </a:effectLst>
              </a:rPr>
              <a:t>Sixth Form Attendance</a:t>
            </a:r>
            <a:endParaRPr lang="en-GB" altLang="en-US" sz="34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52484A7B-5A05-4D1B-9582-376F35E37616}"/>
              </a:ext>
            </a:extLst>
          </p:cNvPr>
          <p:cNvSpPr>
            <a:spLocks noGrp="1" noChangeArrowheads="1"/>
          </p:cNvSpPr>
          <p:nvPr>
            <p:ph type="body" idx="1"/>
          </p:nvPr>
        </p:nvSpPr>
        <p:spPr>
          <a:xfrm>
            <a:off x="297656" y="1288256"/>
            <a:ext cx="8424863" cy="4281488"/>
          </a:xfrm>
        </p:spPr>
        <p:txBody>
          <a:bodyPr/>
          <a:lstStyle/>
          <a:p>
            <a:pPr eaLnBrk="1" hangingPunct="1">
              <a:lnSpc>
                <a:spcPct val="90000"/>
              </a:lnSpc>
              <a:defRPr/>
            </a:pPr>
            <a:r>
              <a:rPr lang="en-GB" altLang="en-US" sz="2400" dirty="0">
                <a:latin typeface="+mj-lt"/>
              </a:rPr>
              <a:t>Morning registration with tutors starts at 8.45am for all students</a:t>
            </a:r>
          </a:p>
          <a:p>
            <a:pPr eaLnBrk="1" hangingPunct="1">
              <a:lnSpc>
                <a:spcPct val="90000"/>
              </a:lnSpc>
              <a:defRPr/>
            </a:pPr>
            <a:endParaRPr lang="en-GB" altLang="en-US" sz="2400" dirty="0">
              <a:latin typeface="+mj-lt"/>
            </a:endParaRPr>
          </a:p>
          <a:p>
            <a:pPr eaLnBrk="1" hangingPunct="1">
              <a:lnSpc>
                <a:spcPct val="90000"/>
              </a:lnSpc>
              <a:defRPr/>
            </a:pPr>
            <a:r>
              <a:rPr lang="en-GB" altLang="en-US" sz="2400" dirty="0">
                <a:latin typeface="+mj-lt"/>
              </a:rPr>
              <a:t>95% attendance is a government expectation</a:t>
            </a:r>
          </a:p>
          <a:p>
            <a:pPr eaLnBrk="1" hangingPunct="1">
              <a:lnSpc>
                <a:spcPct val="90000"/>
              </a:lnSpc>
              <a:defRPr/>
            </a:pPr>
            <a:endParaRPr lang="en-GB" altLang="en-US" sz="2400" dirty="0">
              <a:latin typeface="+mj-lt"/>
            </a:endParaRPr>
          </a:p>
          <a:p>
            <a:pPr eaLnBrk="1" hangingPunct="1">
              <a:lnSpc>
                <a:spcPct val="90000"/>
              </a:lnSpc>
              <a:defRPr/>
            </a:pPr>
            <a:r>
              <a:rPr lang="en-GB" altLang="en-US" sz="2400" dirty="0">
                <a:latin typeface="+mj-lt"/>
              </a:rPr>
              <a:t>Below 90% parents/carers will be informed by letter and we may want to discuss this with you.</a:t>
            </a:r>
          </a:p>
          <a:p>
            <a:pPr eaLnBrk="1" hangingPunct="1">
              <a:lnSpc>
                <a:spcPct val="90000"/>
              </a:lnSpc>
              <a:defRPr/>
            </a:pPr>
            <a:endParaRPr lang="en-GB" altLang="en-US" sz="2400" dirty="0">
              <a:latin typeface="+mj-lt"/>
            </a:endParaRPr>
          </a:p>
          <a:p>
            <a:pPr eaLnBrk="1" hangingPunct="1">
              <a:lnSpc>
                <a:spcPct val="90000"/>
              </a:lnSpc>
              <a:defRPr/>
            </a:pPr>
            <a:r>
              <a:rPr lang="en-GB" altLang="en-US" sz="2400" dirty="0">
                <a:latin typeface="+mj-lt"/>
              </a:rPr>
              <a:t>Attendance is expected at:</a:t>
            </a:r>
          </a:p>
          <a:p>
            <a:pPr lvl="1">
              <a:lnSpc>
                <a:spcPct val="90000"/>
              </a:lnSpc>
              <a:defRPr/>
            </a:pPr>
            <a:r>
              <a:rPr lang="en-GB" altLang="en-US" sz="1800" dirty="0">
                <a:latin typeface="+mj-lt"/>
              </a:rPr>
              <a:t>Tutor time</a:t>
            </a:r>
          </a:p>
          <a:p>
            <a:pPr lvl="1">
              <a:lnSpc>
                <a:spcPct val="90000"/>
              </a:lnSpc>
              <a:defRPr/>
            </a:pPr>
            <a:r>
              <a:rPr lang="en-GB" altLang="en-US" sz="1800" dirty="0">
                <a:latin typeface="+mj-lt"/>
              </a:rPr>
              <a:t>All lessons</a:t>
            </a:r>
          </a:p>
          <a:p>
            <a:pPr lvl="1">
              <a:lnSpc>
                <a:spcPct val="90000"/>
              </a:lnSpc>
              <a:defRPr/>
            </a:pPr>
            <a:r>
              <a:rPr lang="en-GB" altLang="en-US" sz="1800" dirty="0">
                <a:latin typeface="+mj-lt"/>
              </a:rPr>
              <a:t>Official timetabled supervised study sessions</a:t>
            </a:r>
          </a:p>
          <a:p>
            <a:pPr lvl="1">
              <a:lnSpc>
                <a:spcPct val="90000"/>
              </a:lnSpc>
              <a:defRPr/>
            </a:pPr>
            <a:r>
              <a:rPr lang="en-GB" altLang="en-US" sz="1800" dirty="0">
                <a:latin typeface="+mj-lt"/>
              </a:rPr>
              <a:t>Core/assembly</a:t>
            </a:r>
          </a:p>
          <a:p>
            <a:pPr lvl="1">
              <a:lnSpc>
                <a:spcPct val="90000"/>
              </a:lnSpc>
              <a:defRPr/>
            </a:pPr>
            <a:r>
              <a:rPr lang="en-GB" altLang="en-US" sz="1800" dirty="0">
                <a:latin typeface="+mj-lt"/>
              </a:rPr>
              <a:t>Extended Project Qualification lessons (if selected)  </a:t>
            </a:r>
          </a:p>
          <a:p>
            <a:pPr lvl="1">
              <a:lnSpc>
                <a:spcPct val="90000"/>
              </a:lnSpc>
              <a:defRPr/>
            </a:pPr>
            <a:r>
              <a:rPr lang="en-GB" altLang="en-US" sz="1800" dirty="0">
                <a:latin typeface="+mj-lt"/>
              </a:rPr>
              <a:t>Wednesday afternoon Enrichment sessions</a:t>
            </a:r>
          </a:p>
          <a:p>
            <a:pPr eaLnBrk="1" hangingPunct="1">
              <a:lnSpc>
                <a:spcPct val="90000"/>
              </a:lnSpc>
              <a:defRPr/>
            </a:pPr>
            <a:endParaRPr lang="en-GB" altLang="en-US" dirty="0">
              <a:latin typeface="+mj-lt"/>
            </a:endParaRPr>
          </a:p>
          <a:p>
            <a:pPr eaLnBrk="1" hangingPunct="1">
              <a:lnSpc>
                <a:spcPct val="90000"/>
              </a:lnSpc>
              <a:defRPr/>
            </a:pPr>
            <a:endParaRPr lang="en-GB" altLang="en-US" dirty="0">
              <a:latin typeface="+mj-lt"/>
            </a:endParaRPr>
          </a:p>
          <a:p>
            <a:pPr eaLnBrk="1" hangingPunct="1">
              <a:lnSpc>
                <a:spcPct val="90000"/>
              </a:lnSpc>
              <a:defRPr/>
            </a:pPr>
            <a:endParaRPr lang="en-GB" altLang="en-US" dirty="0">
              <a:latin typeface="+mj-lt"/>
            </a:endParaRPr>
          </a:p>
          <a:p>
            <a:pPr eaLnBrk="1" hangingPunct="1">
              <a:lnSpc>
                <a:spcPct val="90000"/>
              </a:lnSpc>
              <a:buFontTx/>
              <a:buNone/>
              <a:defRPr/>
            </a:pPr>
            <a:endParaRPr lang="en-GB" altLang="en-US" dirty="0">
              <a:latin typeface="+mj-lt"/>
            </a:endParaRPr>
          </a:p>
        </p:txBody>
      </p:sp>
      <p:pic>
        <p:nvPicPr>
          <p:cNvPr id="3" name="Picture 2">
            <a:extLst>
              <a:ext uri="{FF2B5EF4-FFF2-40B4-BE49-F238E27FC236}">
                <a16:creationId xmlns:a16="http://schemas.microsoft.com/office/drawing/2014/main" id="{30F48D49-1E44-482F-8A5A-15BD9D53299E}"/>
              </a:ext>
            </a:extLst>
          </p:cNvPr>
          <p:cNvPicPr>
            <a:picLocks noChangeAspect="1"/>
          </p:cNvPicPr>
          <p:nvPr/>
        </p:nvPicPr>
        <p:blipFill>
          <a:blip r:embed="rId3"/>
          <a:stretch>
            <a:fillRect/>
          </a:stretch>
        </p:blipFill>
        <p:spPr>
          <a:xfrm>
            <a:off x="6762271" y="3678111"/>
            <a:ext cx="1862616" cy="2784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3F0E0D-57C1-4CD9-99DE-2D52453DE35C}"/>
              </a:ext>
            </a:extLst>
          </p:cNvPr>
          <p:cNvSpPr>
            <a:spLocks noGrp="1" noChangeArrowheads="1"/>
          </p:cNvSpPr>
          <p:nvPr>
            <p:ph type="title"/>
          </p:nvPr>
        </p:nvSpPr>
        <p:spPr>
          <a:xfrm>
            <a:off x="457200" y="274638"/>
            <a:ext cx="8229600" cy="1143000"/>
          </a:xfrm>
        </p:spPr>
        <p:txBody>
          <a:bodyPr wrap="square" anchor="ctr">
            <a:normAutofit/>
          </a:bodyPr>
          <a:lstStyle/>
          <a:p>
            <a:pPr>
              <a:defRPr/>
            </a:pPr>
            <a:r>
              <a:rPr lang="en-GB" altLang="en-US" sz="3400" dirty="0">
                <a:effectLst>
                  <a:outerShdw blurRad="38100" dist="38100" dir="2700000" algn="tl">
                    <a:srgbClr val="000000">
                      <a:alpha val="43137"/>
                    </a:srgbClr>
                  </a:outerShdw>
                </a:effectLst>
              </a:rPr>
              <a:t>Planned Absences</a:t>
            </a:r>
            <a:endParaRPr lang="en-GB" altLang="en-US" sz="3400" dirty="0"/>
          </a:p>
        </p:txBody>
      </p:sp>
      <p:sp>
        <p:nvSpPr>
          <p:cNvPr id="3" name="Content Placeholder 2">
            <a:extLst>
              <a:ext uri="{FF2B5EF4-FFF2-40B4-BE49-F238E27FC236}">
                <a16:creationId xmlns:a16="http://schemas.microsoft.com/office/drawing/2014/main" id="{93BB26BC-A0B9-41D9-9B8C-178725CF496D}"/>
              </a:ext>
            </a:extLst>
          </p:cNvPr>
          <p:cNvSpPr>
            <a:spLocks noGrp="1"/>
          </p:cNvSpPr>
          <p:nvPr>
            <p:ph sz="half" idx="1"/>
          </p:nvPr>
        </p:nvSpPr>
        <p:spPr>
          <a:xfrm>
            <a:off x="457200" y="1600200"/>
            <a:ext cx="4258816" cy="4525963"/>
          </a:xfrm>
        </p:spPr>
        <p:txBody>
          <a:bodyPr wrap="square" anchor="t">
            <a:noAutofit/>
          </a:bodyPr>
          <a:lstStyle/>
          <a:p>
            <a:pPr marL="0" indent="0">
              <a:lnSpc>
                <a:spcPct val="90000"/>
              </a:lnSpc>
              <a:buFontTx/>
              <a:buNone/>
              <a:defRPr/>
            </a:pPr>
            <a:r>
              <a:rPr lang="en-GB" sz="1900" dirty="0"/>
              <a:t>If a student takes time out of school for a medical/dental appointment, university open day, interview, work experience or sport activity which has not been arranged through the school, the student must inform Mrs Harbin on Reception and collect, complete and return an ‘Application for Time Out of School’ form.</a:t>
            </a:r>
          </a:p>
          <a:p>
            <a:pPr marL="0" indent="0">
              <a:lnSpc>
                <a:spcPct val="90000"/>
              </a:lnSpc>
              <a:buFontTx/>
              <a:buNone/>
              <a:defRPr/>
            </a:pPr>
            <a:endParaRPr lang="en-GB" sz="1900" dirty="0"/>
          </a:p>
          <a:p>
            <a:pPr marL="0" indent="0">
              <a:lnSpc>
                <a:spcPct val="90000"/>
              </a:lnSpc>
              <a:buFontTx/>
              <a:buNone/>
              <a:defRPr/>
            </a:pPr>
            <a:r>
              <a:rPr lang="en-GB" sz="1900" dirty="0"/>
              <a:t>Requirement for students to get a signature from their teachers (for missing lessons) and a parent/carer.</a:t>
            </a:r>
          </a:p>
        </p:txBody>
      </p:sp>
      <p:pic>
        <p:nvPicPr>
          <p:cNvPr id="4" name="Picture 3" descr="A couple of men looking at a computer&#10;&#10;Description automatically generated with medium confidence">
            <a:extLst>
              <a:ext uri="{FF2B5EF4-FFF2-40B4-BE49-F238E27FC236}">
                <a16:creationId xmlns:a16="http://schemas.microsoft.com/office/drawing/2014/main" id="{282DD60D-76BB-41EE-BB9D-DD061BB3E432}"/>
              </a:ext>
            </a:extLst>
          </p:cNvPr>
          <p:cNvPicPr>
            <a:picLocks noChangeAspect="1"/>
          </p:cNvPicPr>
          <p:nvPr/>
        </p:nvPicPr>
        <p:blipFill rotWithShape="1">
          <a:blip r:embed="rId2"/>
          <a:srcRect b="24477"/>
          <a:stretch/>
        </p:blipFill>
        <p:spPr>
          <a:xfrm>
            <a:off x="5220072" y="1600199"/>
            <a:ext cx="3538736" cy="4525963"/>
          </a:xfrm>
          <a:prstGeom prst="rect">
            <a:avLst/>
          </a:prstGeom>
          <a:noFill/>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EB4BB39-6C49-4D66-9436-F04A3499713B}"/>
              </a:ext>
            </a:extLst>
          </p:cNvPr>
          <p:cNvSpPr>
            <a:spLocks noGrp="1" noChangeArrowheads="1"/>
          </p:cNvSpPr>
          <p:nvPr>
            <p:ph type="title"/>
          </p:nvPr>
        </p:nvSpPr>
        <p:spPr/>
        <p:txBody>
          <a:bodyPr/>
          <a:lstStyle/>
          <a:p>
            <a:pPr>
              <a:defRPr/>
            </a:pPr>
            <a:r>
              <a:rPr lang="en-GB" altLang="en-US" sz="3400" dirty="0">
                <a:effectLst>
                  <a:outerShdw blurRad="38100" dist="38100" dir="2700000" algn="tl">
                    <a:srgbClr val="000000">
                      <a:alpha val="43137"/>
                    </a:srgbClr>
                  </a:outerShdw>
                </a:effectLst>
              </a:rPr>
              <a:t>Unexpected</a:t>
            </a:r>
            <a:r>
              <a:rPr lang="en-GB" altLang="en-US" sz="3000" dirty="0">
                <a:effectLst>
                  <a:outerShdw blurRad="38100" dist="38100" dir="2700000" algn="tl">
                    <a:srgbClr val="000000">
                      <a:alpha val="43137"/>
                    </a:srgbClr>
                  </a:outerShdw>
                </a:effectLst>
              </a:rPr>
              <a:t> </a:t>
            </a:r>
            <a:r>
              <a:rPr lang="en-GB" altLang="en-US" sz="3400" dirty="0">
                <a:effectLst>
                  <a:outerShdw blurRad="38100" dist="38100" dir="2700000" algn="tl">
                    <a:srgbClr val="000000">
                      <a:alpha val="43137"/>
                    </a:srgbClr>
                  </a:outerShdw>
                </a:effectLst>
              </a:rPr>
              <a:t>Absences Procedure </a:t>
            </a:r>
          </a:p>
        </p:txBody>
      </p:sp>
      <p:sp>
        <p:nvSpPr>
          <p:cNvPr id="10243" name="Content Placeholder 2">
            <a:extLst>
              <a:ext uri="{FF2B5EF4-FFF2-40B4-BE49-F238E27FC236}">
                <a16:creationId xmlns:a16="http://schemas.microsoft.com/office/drawing/2014/main" id="{2ADE0E9C-8FED-49A0-87CF-060DAA7F020C}"/>
              </a:ext>
            </a:extLst>
          </p:cNvPr>
          <p:cNvSpPr>
            <a:spLocks noGrp="1" noChangeArrowheads="1"/>
          </p:cNvSpPr>
          <p:nvPr>
            <p:ph idx="1"/>
          </p:nvPr>
        </p:nvSpPr>
        <p:spPr/>
        <p:txBody>
          <a:bodyPr/>
          <a:lstStyle/>
          <a:p>
            <a:r>
              <a:rPr lang="en-GB" altLang="en-US" sz="1600" dirty="0"/>
              <a:t>If there is a genuine reason for absence, a parent/carer must inform KSHS Reception </a:t>
            </a:r>
            <a:r>
              <a:rPr lang="en-GB" altLang="en-US" sz="1600" u="sng" dirty="0"/>
              <a:t>before 8.45am </a:t>
            </a:r>
            <a:r>
              <a:rPr lang="en-GB" altLang="en-US" sz="1600" dirty="0"/>
              <a:t>by telephone or email on each morning of absence.  </a:t>
            </a:r>
          </a:p>
          <a:p>
            <a:endParaRPr lang="en-GB" altLang="en-US" sz="1600" dirty="0"/>
          </a:p>
          <a:p>
            <a:r>
              <a:rPr lang="en-GB" altLang="en-US" sz="1600" dirty="0"/>
              <a:t>If we have not been given a reason for absence we will contact the parent/carer to find out if the reason for absence is genuine. </a:t>
            </a:r>
          </a:p>
          <a:p>
            <a:endParaRPr lang="en-GB" altLang="en-US" sz="1600" dirty="0"/>
          </a:p>
          <a:p>
            <a:r>
              <a:rPr lang="en-GB" altLang="en-US" sz="1600" dirty="0"/>
              <a:t>Students cannot miss lessons for a driving lesson – this would be an unauthorised absence, but students can have absence authorised for a driving test. </a:t>
            </a:r>
          </a:p>
          <a:p>
            <a:endParaRPr lang="en-GB" altLang="en-US" sz="1600" dirty="0"/>
          </a:p>
          <a:p>
            <a:r>
              <a:rPr lang="en-GB" altLang="en-US" sz="1600" dirty="0"/>
              <a:t>Most references for employers/Higher Education require data about attendance and punctuality.  It is, therefore, essential for students to maintain an excellent attendance record.</a:t>
            </a:r>
            <a:endParaRPr lang="en-GB" altLang="en-US" sz="1600" b="1" dirty="0"/>
          </a:p>
          <a:p>
            <a:endParaRPr lang="en-GB" altLang="en-US" sz="1600" dirty="0"/>
          </a:p>
          <a:p>
            <a:r>
              <a:rPr lang="en-GB" altLang="en-US" sz="1600" dirty="0"/>
              <a:t>An attendance and punctuality check will be made regularly and if this gives us cause for concern, a parent/carer will be informed and it is possible that the Sixth Form Discipline Code will be used.</a:t>
            </a:r>
          </a:p>
          <a:p>
            <a:endParaRPr lang="en-GB" altLang="en-US" sz="2400" dirty="0"/>
          </a:p>
          <a:p>
            <a:endParaRPr lang="en-GB" altLang="en-US" dirty="0"/>
          </a:p>
        </p:txBody>
      </p:sp>
    </p:spTree>
  </p:cSld>
  <p:clrMapOvr>
    <a:masterClrMapping/>
  </p:clrMapOvr>
</p:sld>
</file>

<file path=ppt/theme/theme1.xml><?xml version="1.0" encoding="utf-8"?>
<a:theme xmlns:a="http://schemas.openxmlformats.org/drawingml/2006/main" name="Defaul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820CB38BA5C04A974D930A337791E7" ma:contentTypeVersion="14" ma:contentTypeDescription="Create a new document." ma:contentTypeScope="" ma:versionID="19b835ae9d5ce7646cc5fd7710ad83f9">
  <xsd:schema xmlns:xsd="http://www.w3.org/2001/XMLSchema" xmlns:xs="http://www.w3.org/2001/XMLSchema" xmlns:p="http://schemas.microsoft.com/office/2006/metadata/properties" xmlns:ns3="4bee2421-07a3-4874-975b-854843f3c58e" xmlns:ns4="9d9428e7-5a8c-447a-9e29-d85cef6a84f4" targetNamespace="http://schemas.microsoft.com/office/2006/metadata/properties" ma:root="true" ma:fieldsID="e1ded507950712d1ca7b9c65d8bc60e0" ns3:_="" ns4:_="">
    <xsd:import namespace="4bee2421-07a3-4874-975b-854843f3c58e"/>
    <xsd:import namespace="9d9428e7-5a8c-447a-9e29-d85cef6a84f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e2421-07a3-4874-975b-854843f3c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428e7-5a8c-447a-9e29-d85cef6a84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8754F-D82C-490D-9FFA-AC648501B0F6}">
  <ds:schemaRefs>
    <ds:schemaRef ds:uri="http://schemas.microsoft.com/sharepoint/v3/contenttype/forms"/>
  </ds:schemaRefs>
</ds:datastoreItem>
</file>

<file path=customXml/itemProps2.xml><?xml version="1.0" encoding="utf-8"?>
<ds:datastoreItem xmlns:ds="http://schemas.openxmlformats.org/officeDocument/2006/customXml" ds:itemID="{C53B15A2-C063-451B-839E-446051627161}">
  <ds:schemaRefs>
    <ds:schemaRef ds:uri="http://schemas.openxmlformats.org/package/2006/metadata/core-properties"/>
    <ds:schemaRef ds:uri="http://schemas.microsoft.com/office/2006/documentManagement/types"/>
    <ds:schemaRef ds:uri="http://purl.org/dc/elements/1.1/"/>
    <ds:schemaRef ds:uri="http://purl.org/dc/terms/"/>
    <ds:schemaRef ds:uri="9d9428e7-5a8c-447a-9e29-d85cef6a84f4"/>
    <ds:schemaRef ds:uri="http://schemas.microsoft.com/office/2006/metadata/properties"/>
    <ds:schemaRef ds:uri="http://schemas.microsoft.com/office/infopath/2007/PartnerControls"/>
    <ds:schemaRef ds:uri="4bee2421-07a3-4874-975b-854843f3c58e"/>
    <ds:schemaRef ds:uri="http://www.w3.org/XML/1998/namespace"/>
    <ds:schemaRef ds:uri="http://purl.org/dc/dcmitype/"/>
  </ds:schemaRefs>
</ds:datastoreItem>
</file>

<file path=customXml/itemProps3.xml><?xml version="1.0" encoding="utf-8"?>
<ds:datastoreItem xmlns:ds="http://schemas.openxmlformats.org/officeDocument/2006/customXml" ds:itemID="{F1C3D74C-874A-479C-8545-47C2BC61F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e2421-07a3-4874-975b-854843f3c58e"/>
    <ds:schemaRef ds:uri="9d9428e7-5a8c-447a-9e29-d85cef6a8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RCT Template</Template>
  <TotalTime>536</TotalTime>
  <Words>2583</Words>
  <Application>Microsoft Office PowerPoint</Application>
  <PresentationFormat>On-screen Show (4:3)</PresentationFormat>
  <Paragraphs>272</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Calisto MT</vt:lpstr>
      <vt:lpstr>Times New Roman</vt:lpstr>
      <vt:lpstr>Default</vt:lpstr>
      <vt:lpstr>Year 12 Information Evening</vt:lpstr>
      <vt:lpstr>Our Aim</vt:lpstr>
      <vt:lpstr>We will…</vt:lpstr>
      <vt:lpstr>We expect our students to…</vt:lpstr>
      <vt:lpstr>We would like you to…</vt:lpstr>
      <vt:lpstr>The Sixth Form Team</vt:lpstr>
      <vt:lpstr>Sixth Form Attendance</vt:lpstr>
      <vt:lpstr>Planned Absences</vt:lpstr>
      <vt:lpstr>Unexpected Absences Procedure </vt:lpstr>
      <vt:lpstr>Dress Code</vt:lpstr>
      <vt:lpstr>Formal Disciplinary Procedure</vt:lpstr>
      <vt:lpstr> Support and Guidance The Role of the Tutor </vt:lpstr>
      <vt:lpstr>The Independent Learner</vt:lpstr>
      <vt:lpstr>Tutor and Core Programme</vt:lpstr>
      <vt:lpstr>VESPA – Growth Mindset</vt:lpstr>
      <vt:lpstr>Tracking Grades, Reports, Parent Evenings</vt:lpstr>
      <vt:lpstr>Continuation of a Subject  into Year 13</vt:lpstr>
      <vt:lpstr>Wellbeing</vt:lpstr>
      <vt:lpstr>KSHS Mental Health and Wellbeing Pathways</vt:lpstr>
      <vt:lpstr>Planning for the Future – Advice from Sixth Form Students</vt:lpstr>
      <vt:lpstr>Year 12 Career Planning</vt:lpstr>
      <vt:lpstr>PowerPoint Presentation</vt:lpstr>
      <vt:lpstr>PowerPoint Presentation</vt:lpstr>
      <vt:lpstr>PowerPoint Presentation</vt:lpstr>
      <vt:lpstr>Post-18 Planning</vt:lpstr>
      <vt:lpstr>Enrichment</vt:lpstr>
      <vt:lpstr>Extended Project</vt:lpstr>
      <vt:lpstr>Work Experience 18-22 July 2022</vt:lpstr>
      <vt:lpstr>16-19 Bursary</vt:lpstr>
      <vt:lpstr>Thank you for listening.</vt:lpstr>
    </vt:vector>
  </TitlesOfParts>
  <Company>Carre's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Information Evening</dc:title>
  <dc:creator>R. Smith</dc:creator>
  <cp:lastModifiedBy>S. Chant</cp:lastModifiedBy>
  <cp:revision>13</cp:revision>
  <cp:lastPrinted>2021-09-14T16:15:21Z</cp:lastPrinted>
  <dcterms:created xsi:type="dcterms:W3CDTF">2021-09-10T11:34:19Z</dcterms:created>
  <dcterms:modified xsi:type="dcterms:W3CDTF">2021-09-14T16:16:21Z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0x010100B9820CB38BA5C04A974D930A337791E7</vt:lpwstr>
  </property>
  <property fmtid="{D5CDD505-2E9C-101B-9397-08002B2CF9AE}" pid="3" name="Order">
    <vt:r8>487000</vt:r8>
  </property>
</Properties>
</file>